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Brittany" pitchFamily="2" charset="0"/>
      <p:regular r:id="rId16"/>
    </p:embeddedFont>
    <p:embeddedFont>
      <p:font typeface="DM Sans" pitchFamily="2" charset="77"/>
      <p:regular r:id="rId17"/>
      <p:bold r:id="rId18"/>
      <p:italic r:id="rId19"/>
      <p:boldItalic r:id="rId20"/>
    </p:embeddedFont>
    <p:embeddedFont>
      <p:font typeface="DM Serif Display" pitchFamily="2" charset="0"/>
      <p:regular r:id="rId21"/>
      <p:italic r:id="rId22"/>
    </p:embeddedFont>
    <p:embeddedFont>
      <p:font typeface="Public Sans" pitchFamily="2" charset="77"/>
      <p:regular r:id="rId23"/>
    </p:embeddedFont>
    <p:embeddedFont>
      <p:font typeface="Public Sans Bold" pitchFamily="2" charset="77"/>
      <p:regular r:id="rId24"/>
    </p:embeddedFont>
    <p:embeddedFont>
      <p:font typeface="Times New Roman Bold" panose="02030802070405020303" pitchFamily="18" charset="77"/>
      <p:regular r:id="rId25"/>
      <p:bold r:id="rId26"/>
    </p:embeddedFont>
    <p:embeddedFont>
      <p:font typeface="TT Hoves" panose="02000003020000060003" pitchFamily="2" charset="0"/>
      <p:regular r:id="rId27"/>
    </p:embeddedFont>
    <p:embeddedFont>
      <p:font typeface="Wedges" panose="02000500000000000000"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75" autoAdjust="0"/>
    <p:restoredTop sz="94588" autoAdjust="0"/>
  </p:normalViewPr>
  <p:slideViewPr>
    <p:cSldViewPr>
      <p:cViewPr varScale="1">
        <p:scale>
          <a:sx n="90" d="100"/>
          <a:sy n="90" d="100"/>
        </p:scale>
        <p:origin x="33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kyagr.com/marketing/documents/SF_Shows_and_Fairs_Calendar.pdf" TargetMode="Externa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hyperlink" Target="https://www.kyagr.com/marketing/documents/SF_Shows_and_Fairs_Calendar.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fs.ca.uky.edu/sites/afs.ca.uky.edu/files/Livestock%20Exhibitor-%20Premises%20ID%20Request%20Form%202024.pdf" TargetMode="Externa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hyperlink" Target="https://afs.ca.uky.edu/sites/afs.ca.uky.edu/files/2024_LivestockValidationSites.pdf"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hyperlink" Target="https://docs.google.com/forms/d/e/1FAIpQLScfnHxKAn8Y3LpvGT0vQh5-wSLkmx-Q7KzDu-98gLXMHQGedA/viewform"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docs.google.com/forms/d/e/1FAIpQLSchL39v_atx2P9C-Ic4s9scg5i-6FcwB4xKLqV2rutWBuKyOg/viewform" TargetMode="Externa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hyperlink" Target="https://afs.ca.uky.edu/sites/afs.ca.uky.edu/files/2024%20Sheep%20Validation%20Form.pdf" TargetMode="External"/><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hyperlink" Target="https://afs.ca.uky.edu/sites/afs.ca.uky.edu/files/2024%20Market%20Goats%20Validation%20Form.pdf" TargetMode="Externa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hyperlink" Target="https://afs.ca.uky.edu/sites/afs.ca.uky.edu/files/2024%20Market%20Steers%20and%20Heifers%20Validation%20Form.pdf" TargetMode="External"/><Relationship Id="rId10" Type="http://schemas.openxmlformats.org/officeDocument/2006/relationships/image" Target="../media/image15.png"/><Relationship Id="rId4" Type="http://schemas.openxmlformats.org/officeDocument/2006/relationships/hyperlink" Target="https://afs.ca.uky.edu/sites/afs.ca.uky.edu/files/2024%20Swine%20Validation%20Form.pdf" TargetMode="External"/><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fs.ca.uky.edu/sites/afs.ca.uky.edu/files/Hold%20Harmless%20Agreement%202024.pdf" TargetMode="Externa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FC4C0"/>
        </a:solidFill>
        <a:effectLst/>
      </p:bgPr>
    </p:bg>
    <p:spTree>
      <p:nvGrpSpPr>
        <p:cNvPr id="1" name=""/>
        <p:cNvGrpSpPr/>
        <p:nvPr/>
      </p:nvGrpSpPr>
      <p:grpSpPr>
        <a:xfrm>
          <a:off x="0" y="0"/>
          <a:ext cx="0" cy="0"/>
          <a:chOff x="0" y="0"/>
          <a:chExt cx="0" cy="0"/>
        </a:xfrm>
      </p:grpSpPr>
      <p:sp>
        <p:nvSpPr>
          <p:cNvPr id="2" name="Freeform 2"/>
          <p:cNvSpPr/>
          <p:nvPr/>
        </p:nvSpPr>
        <p:spPr>
          <a:xfrm>
            <a:off x="11201875" y="-425549"/>
            <a:ext cx="7386414" cy="2736051"/>
          </a:xfrm>
          <a:custGeom>
            <a:avLst/>
            <a:gdLst/>
            <a:ahLst/>
            <a:cxnLst/>
            <a:rect l="l" t="t" r="r" b="b"/>
            <a:pathLst>
              <a:path w="7386414" h="2736051">
                <a:moveTo>
                  <a:pt x="0" y="0"/>
                </a:moveTo>
                <a:lnTo>
                  <a:pt x="7386414" y="0"/>
                </a:lnTo>
                <a:lnTo>
                  <a:pt x="7386414" y="2736051"/>
                </a:lnTo>
                <a:lnTo>
                  <a:pt x="0" y="2736051"/>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4604456" y="3834502"/>
            <a:ext cx="9079087" cy="1024255"/>
          </a:xfrm>
          <a:prstGeom prst="rect">
            <a:avLst/>
          </a:prstGeom>
        </p:spPr>
        <p:txBody>
          <a:bodyPr lIns="0" tIns="0" rIns="0" bIns="0" rtlCol="0" anchor="t">
            <a:spAutoFit/>
          </a:bodyPr>
          <a:lstStyle/>
          <a:p>
            <a:pPr algn="ctr">
              <a:lnSpc>
                <a:spcPts val="7700"/>
              </a:lnSpc>
            </a:pPr>
            <a:r>
              <a:rPr lang="en-US" sz="7700" spc="354">
                <a:solidFill>
                  <a:srgbClr val="545454"/>
                </a:solidFill>
                <a:latin typeface="Brittany"/>
              </a:rPr>
              <a:t>Kentucky 4-H</a:t>
            </a:r>
          </a:p>
        </p:txBody>
      </p:sp>
      <p:sp>
        <p:nvSpPr>
          <p:cNvPr id="4" name="TextBox 4"/>
          <p:cNvSpPr txBox="1"/>
          <p:nvPr/>
        </p:nvSpPr>
        <p:spPr>
          <a:xfrm>
            <a:off x="2022397" y="5201657"/>
            <a:ext cx="14951818" cy="1875789"/>
          </a:xfrm>
          <a:prstGeom prst="rect">
            <a:avLst/>
          </a:prstGeom>
        </p:spPr>
        <p:txBody>
          <a:bodyPr lIns="0" tIns="0" rIns="0" bIns="0" rtlCol="0" anchor="t">
            <a:spAutoFit/>
          </a:bodyPr>
          <a:lstStyle/>
          <a:p>
            <a:pPr algn="ctr">
              <a:lnSpc>
                <a:spcPts val="7039"/>
              </a:lnSpc>
            </a:pPr>
            <a:r>
              <a:rPr lang="en-US" sz="8799" spc="114">
                <a:solidFill>
                  <a:srgbClr val="FFFFFF"/>
                </a:solidFill>
                <a:latin typeface="DM Sans"/>
              </a:rPr>
              <a:t>LIVESTOCK VALIDATION AND SHOWS</a:t>
            </a:r>
          </a:p>
        </p:txBody>
      </p:sp>
      <p:sp>
        <p:nvSpPr>
          <p:cNvPr id="5" name="TextBox 5"/>
          <p:cNvSpPr txBox="1"/>
          <p:nvPr/>
        </p:nvSpPr>
        <p:spPr>
          <a:xfrm>
            <a:off x="5645652" y="8496671"/>
            <a:ext cx="6996697" cy="397510"/>
          </a:xfrm>
          <a:prstGeom prst="rect">
            <a:avLst/>
          </a:prstGeom>
        </p:spPr>
        <p:txBody>
          <a:bodyPr lIns="0" tIns="0" rIns="0" bIns="0" rtlCol="0" anchor="t">
            <a:spAutoFit/>
          </a:bodyPr>
          <a:lstStyle/>
          <a:p>
            <a:pPr algn="ctr">
              <a:lnSpc>
                <a:spcPts val="2900"/>
              </a:lnSpc>
            </a:pPr>
            <a:r>
              <a:rPr lang="en-US" sz="2900" spc="37">
                <a:solidFill>
                  <a:srgbClr val="FFFFFF"/>
                </a:solidFill>
                <a:latin typeface="Public Sans"/>
              </a:rPr>
              <a:t>Washington County Extension Office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206778" y="1641629"/>
            <a:ext cx="13874445" cy="891536"/>
          </a:xfrm>
          <a:prstGeom prst="rect">
            <a:avLst/>
          </a:prstGeom>
        </p:spPr>
        <p:txBody>
          <a:bodyPr lIns="0" tIns="0" rIns="0" bIns="0" rtlCol="0" anchor="t">
            <a:spAutoFit/>
          </a:bodyPr>
          <a:lstStyle/>
          <a:p>
            <a:pPr algn="ctr">
              <a:lnSpc>
                <a:spcPts val="6239"/>
              </a:lnSpc>
            </a:pPr>
            <a:r>
              <a:rPr lang="en-US" sz="7799" spc="101">
                <a:solidFill>
                  <a:srgbClr val="545454"/>
                </a:solidFill>
                <a:latin typeface="DM Serif Display"/>
              </a:rPr>
              <a:t>TAKE ANIMALS HOME </a:t>
            </a:r>
          </a:p>
        </p:txBody>
      </p:sp>
      <p:sp>
        <p:nvSpPr>
          <p:cNvPr id="3" name="TextBox 3"/>
          <p:cNvSpPr txBox="1"/>
          <p:nvPr/>
        </p:nvSpPr>
        <p:spPr>
          <a:xfrm>
            <a:off x="1981200" y="2933700"/>
            <a:ext cx="13874445" cy="6475299"/>
          </a:xfrm>
          <a:prstGeom prst="rect">
            <a:avLst/>
          </a:prstGeom>
        </p:spPr>
        <p:txBody>
          <a:bodyPr lIns="0" tIns="0" rIns="0" bIns="0" rtlCol="0" anchor="t">
            <a:spAutoFit/>
          </a:bodyPr>
          <a:lstStyle/>
          <a:p>
            <a:pPr marL="1122679" lvl="1" indent="-561340">
              <a:lnSpc>
                <a:spcPts val="7279"/>
              </a:lnSpc>
              <a:buFont typeface="Arial"/>
              <a:buChar char="•"/>
            </a:pPr>
            <a:r>
              <a:rPr lang="en-US" sz="5199" dirty="0">
                <a:solidFill>
                  <a:srgbClr val="545454"/>
                </a:solidFill>
                <a:latin typeface="Times New Roman"/>
              </a:rPr>
              <a:t>Monitor the animal for any signs of stress on the day of. Be sure to provide clean fresh water the day of. Consider bringing some with you to the site. Lines can be </a:t>
            </a:r>
            <a:r>
              <a:rPr lang="en-US" sz="5199" dirty="0" err="1">
                <a:solidFill>
                  <a:srgbClr val="545454"/>
                </a:solidFill>
                <a:latin typeface="Times New Roman"/>
              </a:rPr>
              <a:t>longgggg</a:t>
            </a:r>
            <a:r>
              <a:rPr lang="en-US" sz="5199" dirty="0">
                <a:solidFill>
                  <a:srgbClr val="545454"/>
                </a:solidFill>
                <a:latin typeface="Times New Roman"/>
              </a:rPr>
              <a:t>! </a:t>
            </a:r>
          </a:p>
          <a:p>
            <a:pPr marL="1122679" lvl="1" indent="-561340" algn="l">
              <a:lnSpc>
                <a:spcPts val="7279"/>
              </a:lnSpc>
              <a:buFont typeface="Arial"/>
              <a:buChar char="•"/>
            </a:pPr>
            <a:r>
              <a:rPr lang="en-US" sz="5199" dirty="0">
                <a:solidFill>
                  <a:srgbClr val="545454"/>
                </a:solidFill>
                <a:latin typeface="Times New Roman"/>
              </a:rPr>
              <a:t>Monitor the tag for any signs of infection. I often clean mine with alcohol or peroxide to help prevent this.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FC4C0"/>
        </a:solidFill>
        <a:effectLst/>
      </p:bgPr>
    </p:bg>
    <p:spTree>
      <p:nvGrpSpPr>
        <p:cNvPr id="1" name=""/>
        <p:cNvGrpSpPr/>
        <p:nvPr/>
      </p:nvGrpSpPr>
      <p:grpSpPr>
        <a:xfrm>
          <a:off x="0" y="0"/>
          <a:ext cx="0" cy="0"/>
          <a:chOff x="0" y="0"/>
          <a:chExt cx="0" cy="0"/>
        </a:xfrm>
      </p:grpSpPr>
      <p:sp>
        <p:nvSpPr>
          <p:cNvPr id="2" name="TextBox 2"/>
          <p:cNvSpPr txBox="1"/>
          <p:nvPr/>
        </p:nvSpPr>
        <p:spPr>
          <a:xfrm>
            <a:off x="2206778" y="730569"/>
            <a:ext cx="13874445" cy="891536"/>
          </a:xfrm>
          <a:prstGeom prst="rect">
            <a:avLst/>
          </a:prstGeom>
        </p:spPr>
        <p:txBody>
          <a:bodyPr lIns="0" tIns="0" rIns="0" bIns="0" rtlCol="0" anchor="t">
            <a:spAutoFit/>
          </a:bodyPr>
          <a:lstStyle/>
          <a:p>
            <a:pPr algn="ctr">
              <a:lnSpc>
                <a:spcPts val="6239"/>
              </a:lnSpc>
            </a:pPr>
            <a:r>
              <a:rPr lang="en-US" sz="7799" spc="101">
                <a:solidFill>
                  <a:srgbClr val="545454"/>
                </a:solidFill>
                <a:latin typeface="Wedges"/>
              </a:rPr>
              <a:t>SHOW TIME  </a:t>
            </a:r>
          </a:p>
        </p:txBody>
      </p:sp>
      <p:sp>
        <p:nvSpPr>
          <p:cNvPr id="3" name="TextBox 3"/>
          <p:cNvSpPr txBox="1"/>
          <p:nvPr/>
        </p:nvSpPr>
        <p:spPr>
          <a:xfrm>
            <a:off x="1028700" y="1915318"/>
            <a:ext cx="17153590" cy="3763645"/>
          </a:xfrm>
          <a:prstGeom prst="rect">
            <a:avLst/>
          </a:prstGeom>
        </p:spPr>
        <p:txBody>
          <a:bodyPr lIns="0" tIns="0" rIns="0" bIns="0" rtlCol="0" anchor="t">
            <a:spAutoFit/>
          </a:bodyPr>
          <a:lstStyle/>
          <a:p>
            <a:pPr algn="ctr">
              <a:lnSpc>
                <a:spcPts val="7279"/>
              </a:lnSpc>
            </a:pPr>
            <a:r>
              <a:rPr lang="en-US" sz="5199">
                <a:solidFill>
                  <a:srgbClr val="545454"/>
                </a:solidFill>
                <a:latin typeface="Times New Roman"/>
              </a:rPr>
              <a:t>In order to compete at the Kentucky State Fair with a market animal you must attend at LEAST </a:t>
            </a:r>
            <a:r>
              <a:rPr lang="en-US" sz="5199" u="sng">
                <a:solidFill>
                  <a:srgbClr val="545454"/>
                </a:solidFill>
                <a:latin typeface="Times New Roman"/>
                <a:hlinkClick r:id="rId2" tooltip="https://www.kyagr.com/marketing/documents/SF_Shows_and_Fairs_Calendar.pdf"/>
              </a:rPr>
              <a:t>one district show</a:t>
            </a:r>
            <a:r>
              <a:rPr lang="en-US" sz="5199">
                <a:solidFill>
                  <a:srgbClr val="545454"/>
                </a:solidFill>
                <a:latin typeface="Times New Roman"/>
              </a:rPr>
              <a:t>. </a:t>
            </a:r>
          </a:p>
          <a:p>
            <a:pPr algn="ctr">
              <a:lnSpc>
                <a:spcPts val="7279"/>
              </a:lnSpc>
            </a:pPr>
            <a:endParaRPr lang="en-US" sz="5199">
              <a:solidFill>
                <a:srgbClr val="545454"/>
              </a:solidFill>
              <a:latin typeface="Times New Roman"/>
            </a:endParaRPr>
          </a:p>
          <a:p>
            <a:pPr algn="ctr">
              <a:lnSpc>
                <a:spcPts val="7279"/>
              </a:lnSpc>
            </a:pPr>
            <a:r>
              <a:rPr lang="en-US" sz="5199">
                <a:solidFill>
                  <a:srgbClr val="545454"/>
                </a:solidFill>
                <a:latin typeface="Times New Roman"/>
              </a:rPr>
              <a:t> </a:t>
            </a:r>
          </a:p>
        </p:txBody>
      </p:sp>
      <p:grpSp>
        <p:nvGrpSpPr>
          <p:cNvPr id="4" name="Group 4"/>
          <p:cNvGrpSpPr/>
          <p:nvPr/>
        </p:nvGrpSpPr>
        <p:grpSpPr>
          <a:xfrm>
            <a:off x="13461820" y="4192973"/>
            <a:ext cx="4114800" cy="4114800"/>
            <a:chOff x="0" y="0"/>
            <a:chExt cx="5486400" cy="5486400"/>
          </a:xfrm>
        </p:grpSpPr>
        <p:sp>
          <p:nvSpPr>
            <p:cNvPr id="5" name="Freeform 5"/>
            <p:cNvSpPr/>
            <p:nvPr/>
          </p:nvSpPr>
          <p:spPr>
            <a:xfrm>
              <a:off x="0"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6" name="TextBox 6"/>
          <p:cNvSpPr txBox="1"/>
          <p:nvPr/>
        </p:nvSpPr>
        <p:spPr>
          <a:xfrm>
            <a:off x="1244367" y="4622233"/>
            <a:ext cx="10471407" cy="4553491"/>
          </a:xfrm>
          <a:prstGeom prst="rect">
            <a:avLst/>
          </a:prstGeom>
        </p:spPr>
        <p:txBody>
          <a:bodyPr lIns="0" tIns="0" rIns="0" bIns="0" rtlCol="0" anchor="t">
            <a:spAutoFit/>
          </a:bodyPr>
          <a:lstStyle/>
          <a:p>
            <a:pPr algn="ctr">
              <a:lnSpc>
                <a:spcPts val="6019"/>
              </a:lnSpc>
            </a:pPr>
            <a:r>
              <a:rPr lang="en-US" sz="4299" dirty="0">
                <a:solidFill>
                  <a:srgbClr val="545454"/>
                </a:solidFill>
                <a:latin typeface="Times New Roman"/>
              </a:rPr>
              <a:t>To show at a district show you should have the following: </a:t>
            </a:r>
          </a:p>
          <a:p>
            <a:pPr marL="928365" lvl="1" indent="-464182">
              <a:lnSpc>
                <a:spcPts val="6019"/>
              </a:lnSpc>
              <a:buFont typeface="Arial"/>
              <a:buChar char="•"/>
            </a:pPr>
            <a:r>
              <a:rPr lang="en-US" sz="4299" dirty="0">
                <a:solidFill>
                  <a:srgbClr val="545454"/>
                </a:solidFill>
                <a:latin typeface="Times New Roman"/>
              </a:rPr>
              <a:t>Completed the validation process</a:t>
            </a:r>
          </a:p>
          <a:p>
            <a:pPr marL="928365" lvl="1" indent="-464182">
              <a:lnSpc>
                <a:spcPts val="6019"/>
              </a:lnSpc>
              <a:buFont typeface="Arial"/>
              <a:buChar char="•"/>
            </a:pPr>
            <a:r>
              <a:rPr lang="en-US" sz="4299" dirty="0">
                <a:solidFill>
                  <a:srgbClr val="545454"/>
                </a:solidFill>
                <a:latin typeface="Times New Roman"/>
              </a:rPr>
              <a:t>Have a valid set of health papers (CVI)</a:t>
            </a:r>
          </a:p>
          <a:p>
            <a:pPr marL="928365" lvl="1" indent="-464182">
              <a:lnSpc>
                <a:spcPts val="6019"/>
              </a:lnSpc>
              <a:buFont typeface="Arial"/>
              <a:buChar char="•"/>
            </a:pPr>
            <a:r>
              <a:rPr lang="en-US" sz="4299" dirty="0">
                <a:solidFill>
                  <a:srgbClr val="545454"/>
                </a:solidFill>
                <a:latin typeface="Times New Roman"/>
              </a:rPr>
              <a:t>Registration Papers for Breeding Stock </a:t>
            </a:r>
          </a:p>
          <a:p>
            <a:pPr>
              <a:lnSpc>
                <a:spcPts val="6019"/>
              </a:lnSpc>
            </a:pPr>
            <a:endParaRPr lang="en-US" sz="4299" dirty="0">
              <a:solidFill>
                <a:srgbClr val="545454"/>
              </a:solidFill>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206778" y="816613"/>
            <a:ext cx="13874445" cy="891536"/>
          </a:xfrm>
          <a:prstGeom prst="rect">
            <a:avLst/>
          </a:prstGeom>
        </p:spPr>
        <p:txBody>
          <a:bodyPr lIns="0" tIns="0" rIns="0" bIns="0" rtlCol="0" anchor="t">
            <a:spAutoFit/>
          </a:bodyPr>
          <a:lstStyle/>
          <a:p>
            <a:pPr algn="ctr">
              <a:lnSpc>
                <a:spcPts val="6239"/>
              </a:lnSpc>
            </a:pPr>
            <a:r>
              <a:rPr lang="en-US" sz="7799" spc="101">
                <a:solidFill>
                  <a:srgbClr val="545454"/>
                </a:solidFill>
                <a:latin typeface="Wedges"/>
              </a:rPr>
              <a:t>NEW FOR 2024  </a:t>
            </a:r>
          </a:p>
        </p:txBody>
      </p:sp>
      <p:sp>
        <p:nvSpPr>
          <p:cNvPr id="3" name="TextBox 3"/>
          <p:cNvSpPr txBox="1"/>
          <p:nvPr/>
        </p:nvSpPr>
        <p:spPr>
          <a:xfrm>
            <a:off x="249551" y="1574800"/>
            <a:ext cx="17788898" cy="8712200"/>
          </a:xfrm>
          <a:prstGeom prst="rect">
            <a:avLst/>
          </a:prstGeom>
        </p:spPr>
        <p:txBody>
          <a:bodyPr lIns="0" tIns="0" rIns="0" bIns="0" rtlCol="0" anchor="t">
            <a:spAutoFit/>
          </a:bodyPr>
          <a:lstStyle/>
          <a:p>
            <a:pPr>
              <a:lnSpc>
                <a:spcPts val="4899"/>
              </a:lnSpc>
            </a:pPr>
            <a:endParaRPr/>
          </a:p>
          <a:p>
            <a:pPr marL="755647" lvl="1" indent="-377824">
              <a:lnSpc>
                <a:spcPts val="4899"/>
              </a:lnSpc>
              <a:buFont typeface="Arial"/>
              <a:buChar char="•"/>
            </a:pPr>
            <a:r>
              <a:rPr lang="en-US" sz="3499">
                <a:solidFill>
                  <a:srgbClr val="545454"/>
                </a:solidFill>
                <a:latin typeface="Times New Roman"/>
              </a:rPr>
              <a:t>All youth who wish to exhibit </a:t>
            </a:r>
            <a:r>
              <a:rPr lang="en-US" sz="3499">
                <a:solidFill>
                  <a:srgbClr val="545454"/>
                </a:solidFill>
                <a:latin typeface="Times New Roman Bold"/>
              </a:rPr>
              <a:t>market livestock and/or breeding swine</a:t>
            </a:r>
            <a:r>
              <a:rPr lang="en-US" sz="3499">
                <a:solidFill>
                  <a:srgbClr val="545454"/>
                </a:solidFill>
                <a:latin typeface="Times New Roman"/>
              </a:rPr>
              <a:t> at either KDA District Shows or the Kentucky State Fair must complete the Livestock Validation Process. This process requires in-person tagging at one of the official validation sites. </a:t>
            </a:r>
          </a:p>
          <a:p>
            <a:pPr marL="755647" lvl="1" indent="-377824">
              <a:lnSpc>
                <a:spcPts val="4899"/>
              </a:lnSpc>
              <a:buFont typeface="Arial"/>
              <a:buChar char="•"/>
            </a:pPr>
            <a:r>
              <a:rPr lang="en-US" sz="3499">
                <a:solidFill>
                  <a:srgbClr val="545454"/>
                </a:solidFill>
                <a:latin typeface="Times New Roman"/>
              </a:rPr>
              <a:t>Breeding animal nomination forms are </a:t>
            </a:r>
            <a:r>
              <a:rPr lang="en-US" sz="3499">
                <a:solidFill>
                  <a:srgbClr val="545454"/>
                </a:solidFill>
                <a:latin typeface="Times New Roman Bold"/>
              </a:rPr>
              <a:t>no longer required</a:t>
            </a:r>
            <a:r>
              <a:rPr lang="en-US" sz="3499">
                <a:solidFill>
                  <a:srgbClr val="545454"/>
                </a:solidFill>
                <a:latin typeface="Times New Roman"/>
              </a:rPr>
              <a:t> for any species. </a:t>
            </a:r>
            <a:r>
              <a:rPr lang="en-US" sz="3499">
                <a:solidFill>
                  <a:srgbClr val="545454"/>
                </a:solidFill>
                <a:latin typeface="Times New Roman Bold"/>
              </a:rPr>
              <a:t>Please note that all swine must be validated and receive a KUIP tag. </a:t>
            </a:r>
          </a:p>
          <a:p>
            <a:pPr marL="755647" lvl="1" indent="-377824">
              <a:lnSpc>
                <a:spcPts val="4899"/>
              </a:lnSpc>
              <a:buFont typeface="Arial"/>
              <a:buChar char="•"/>
            </a:pPr>
            <a:r>
              <a:rPr lang="en-US" sz="3499">
                <a:solidFill>
                  <a:srgbClr val="545454"/>
                </a:solidFill>
                <a:latin typeface="Times New Roman"/>
              </a:rPr>
              <a:t>All exhibitors are required to have a National Premises ID before coming to the Validation Site. If the locati</a:t>
            </a:r>
            <a:r>
              <a:rPr lang="en-US" sz="3499" u="none">
                <a:solidFill>
                  <a:srgbClr val="545454"/>
                </a:solidFill>
                <a:latin typeface="Times New Roman"/>
              </a:rPr>
              <a:t>on</a:t>
            </a:r>
            <a:r>
              <a:rPr lang="en-US" sz="3499">
                <a:solidFill>
                  <a:srgbClr val="545454"/>
                </a:solidFill>
                <a:latin typeface="Times New Roman"/>
              </a:rPr>
              <a:t> wher</a:t>
            </a:r>
            <a:r>
              <a:rPr lang="en-US" sz="3499" u="none">
                <a:solidFill>
                  <a:srgbClr val="545454"/>
                </a:solidFill>
                <a:latin typeface="Times New Roman"/>
              </a:rPr>
              <a:t>e </a:t>
            </a:r>
            <a:r>
              <a:rPr lang="en-US" sz="3499">
                <a:solidFill>
                  <a:srgbClr val="545454"/>
                </a:solidFill>
                <a:latin typeface="Times New Roman"/>
              </a:rPr>
              <a:t>the animal will be house</a:t>
            </a:r>
            <a:r>
              <a:rPr lang="en-US" sz="3499" u="none">
                <a:solidFill>
                  <a:srgbClr val="545454"/>
                </a:solidFill>
                <a:latin typeface="Times New Roman"/>
              </a:rPr>
              <a:t>d</a:t>
            </a:r>
            <a:r>
              <a:rPr lang="en-US" sz="3499">
                <a:solidFill>
                  <a:srgbClr val="545454"/>
                </a:solidFill>
                <a:latin typeface="Times New Roman"/>
              </a:rPr>
              <a:t> has a National Prem</a:t>
            </a:r>
            <a:r>
              <a:rPr lang="en-US" sz="3499" u="none">
                <a:solidFill>
                  <a:srgbClr val="545454"/>
                </a:solidFill>
                <a:latin typeface="Times New Roman"/>
              </a:rPr>
              <a:t>is</a:t>
            </a:r>
            <a:r>
              <a:rPr lang="en-US" sz="3499">
                <a:solidFill>
                  <a:srgbClr val="545454"/>
                </a:solidFill>
                <a:latin typeface="Times New Roman"/>
              </a:rPr>
              <a:t>e ID, </a:t>
            </a:r>
            <a:r>
              <a:rPr lang="en-US" sz="3499" u="none">
                <a:solidFill>
                  <a:srgbClr val="545454"/>
                </a:solidFill>
                <a:latin typeface="Times New Roman"/>
              </a:rPr>
              <a:t>t</a:t>
            </a:r>
            <a:r>
              <a:rPr lang="en-US" sz="3499">
                <a:solidFill>
                  <a:srgbClr val="545454"/>
                </a:solidFill>
                <a:latin typeface="Times New Roman"/>
              </a:rPr>
              <a:t>hat numbe</a:t>
            </a:r>
            <a:r>
              <a:rPr lang="en-US" sz="3499" u="none">
                <a:solidFill>
                  <a:srgbClr val="545454"/>
                </a:solidFill>
                <a:latin typeface="Times New Roman"/>
              </a:rPr>
              <a:t>r</a:t>
            </a:r>
            <a:r>
              <a:rPr lang="en-US" sz="3499">
                <a:solidFill>
                  <a:srgbClr val="545454"/>
                </a:solidFill>
                <a:latin typeface="Times New Roman"/>
              </a:rPr>
              <a:t> w</a:t>
            </a:r>
            <a:r>
              <a:rPr lang="en-US" sz="3499" u="none">
                <a:solidFill>
                  <a:srgbClr val="545454"/>
                </a:solidFill>
                <a:latin typeface="Times New Roman"/>
              </a:rPr>
              <a:t>i</a:t>
            </a:r>
            <a:r>
              <a:rPr lang="en-US" sz="3499">
                <a:solidFill>
                  <a:srgbClr val="545454"/>
                </a:solidFill>
                <a:latin typeface="Times New Roman"/>
              </a:rPr>
              <a:t>ll be used. If the lo</a:t>
            </a:r>
            <a:r>
              <a:rPr lang="en-US" sz="3499" u="none">
                <a:solidFill>
                  <a:srgbClr val="545454"/>
                </a:solidFill>
                <a:latin typeface="Times New Roman"/>
              </a:rPr>
              <a:t>c</a:t>
            </a:r>
            <a:r>
              <a:rPr lang="en-US" sz="3499">
                <a:solidFill>
                  <a:srgbClr val="545454"/>
                </a:solidFill>
                <a:latin typeface="Times New Roman"/>
              </a:rPr>
              <a:t>a</a:t>
            </a:r>
            <a:r>
              <a:rPr lang="en-US" sz="3499" u="none">
                <a:solidFill>
                  <a:srgbClr val="545454"/>
                </a:solidFill>
                <a:latin typeface="Times New Roman"/>
              </a:rPr>
              <a:t>t</a:t>
            </a:r>
            <a:r>
              <a:rPr lang="en-US" sz="3499">
                <a:solidFill>
                  <a:srgbClr val="545454"/>
                </a:solidFill>
                <a:latin typeface="Times New Roman"/>
              </a:rPr>
              <a:t>ion where the animal</a:t>
            </a:r>
            <a:r>
              <a:rPr lang="en-US" sz="3499" u="none">
                <a:solidFill>
                  <a:srgbClr val="545454"/>
                </a:solidFill>
                <a:latin typeface="Times New Roman"/>
              </a:rPr>
              <a:t> </a:t>
            </a:r>
            <a:r>
              <a:rPr lang="en-US" sz="3499">
                <a:solidFill>
                  <a:srgbClr val="545454"/>
                </a:solidFill>
                <a:latin typeface="Times New Roman"/>
              </a:rPr>
              <a:t>will be hou</a:t>
            </a:r>
            <a:r>
              <a:rPr lang="en-US" sz="3499" u="none">
                <a:solidFill>
                  <a:srgbClr val="545454"/>
                </a:solidFill>
                <a:latin typeface="Times New Roman"/>
              </a:rPr>
              <a:t>s</a:t>
            </a:r>
            <a:r>
              <a:rPr lang="en-US" sz="3499">
                <a:solidFill>
                  <a:srgbClr val="545454"/>
                </a:solidFill>
                <a:latin typeface="Times New Roman"/>
              </a:rPr>
              <a:t>ed does not </a:t>
            </a:r>
            <a:r>
              <a:rPr lang="en-US" sz="3499" u="none">
                <a:solidFill>
                  <a:srgbClr val="545454"/>
                </a:solidFill>
                <a:latin typeface="Times New Roman"/>
              </a:rPr>
              <a:t>h</a:t>
            </a:r>
            <a:r>
              <a:rPr lang="en-US" sz="3499">
                <a:solidFill>
                  <a:srgbClr val="545454"/>
                </a:solidFill>
                <a:latin typeface="Times New Roman"/>
              </a:rPr>
              <a:t>ave a National Premise ID, please foll</a:t>
            </a:r>
            <a:r>
              <a:rPr lang="en-US" sz="3499" u="none">
                <a:solidFill>
                  <a:srgbClr val="545454"/>
                </a:solidFill>
                <a:latin typeface="Times New Roman"/>
              </a:rPr>
              <a:t>ow</a:t>
            </a:r>
            <a:r>
              <a:rPr lang="en-US" sz="3499">
                <a:solidFill>
                  <a:srgbClr val="545454"/>
                </a:solidFill>
                <a:latin typeface="Times New Roman"/>
              </a:rPr>
              <a:t> the steps in the attached document to secure one prior to travel to the Validation Site. No animals will be tagged without a National Premise ID. </a:t>
            </a:r>
          </a:p>
          <a:p>
            <a:pPr>
              <a:lnSpc>
                <a:spcPts val="4899"/>
              </a:lnSpc>
            </a:pPr>
            <a:endParaRPr lang="en-US" sz="3499">
              <a:solidFill>
                <a:srgbClr val="545454"/>
              </a:solidFill>
              <a:latin typeface="Times New Roman"/>
            </a:endParaRPr>
          </a:p>
          <a:p>
            <a:pPr>
              <a:lnSpc>
                <a:spcPts val="4899"/>
              </a:lnSpc>
            </a:pPr>
            <a:r>
              <a:rPr lang="en-US" sz="3499">
                <a:solidFill>
                  <a:srgbClr val="545454"/>
                </a:solidFill>
                <a:latin typeface="Times New Roman"/>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FC4C0"/>
        </a:solidFill>
        <a:effectLst/>
      </p:bgPr>
    </p:bg>
    <p:spTree>
      <p:nvGrpSpPr>
        <p:cNvPr id="1" name=""/>
        <p:cNvGrpSpPr/>
        <p:nvPr/>
      </p:nvGrpSpPr>
      <p:grpSpPr>
        <a:xfrm>
          <a:off x="0" y="0"/>
          <a:ext cx="0" cy="0"/>
          <a:chOff x="0" y="0"/>
          <a:chExt cx="0" cy="0"/>
        </a:xfrm>
      </p:grpSpPr>
      <p:sp>
        <p:nvSpPr>
          <p:cNvPr id="2" name="TextBox 2"/>
          <p:cNvSpPr txBox="1"/>
          <p:nvPr/>
        </p:nvSpPr>
        <p:spPr>
          <a:xfrm>
            <a:off x="5267823" y="6748896"/>
            <a:ext cx="12611812" cy="3047365"/>
          </a:xfrm>
          <a:prstGeom prst="rect">
            <a:avLst/>
          </a:prstGeom>
        </p:spPr>
        <p:txBody>
          <a:bodyPr lIns="0" tIns="0" rIns="0" bIns="0" rtlCol="0" anchor="t">
            <a:spAutoFit/>
          </a:bodyPr>
          <a:lstStyle/>
          <a:p>
            <a:pPr>
              <a:lnSpc>
                <a:spcPts val="4759"/>
              </a:lnSpc>
            </a:pPr>
            <a:endParaRPr/>
          </a:p>
          <a:p>
            <a:pPr marL="734058" lvl="1" indent="-367029">
              <a:lnSpc>
                <a:spcPts val="4759"/>
              </a:lnSpc>
              <a:buFont typeface="Arial"/>
              <a:buChar char="•"/>
            </a:pPr>
            <a:r>
              <a:rPr lang="en-US" sz="3399">
                <a:solidFill>
                  <a:srgbClr val="545454"/>
                </a:solidFill>
                <a:latin typeface="Times New Roman Bold"/>
              </a:rPr>
              <a:t>Kentucky Department of Agriculture Shows and Fairs Facebook </a:t>
            </a:r>
          </a:p>
          <a:p>
            <a:pPr marL="734058" lvl="1" indent="-367029">
              <a:lnSpc>
                <a:spcPts val="4759"/>
              </a:lnSpc>
              <a:buFont typeface="Arial"/>
              <a:buChar char="•"/>
            </a:pPr>
            <a:r>
              <a:rPr lang="en-US" sz="3399">
                <a:solidFill>
                  <a:srgbClr val="545454"/>
                </a:solidFill>
                <a:latin typeface="Times New Roman Bold"/>
              </a:rPr>
              <a:t>Kentucky State Fair Website and Facebook </a:t>
            </a:r>
          </a:p>
          <a:p>
            <a:pPr>
              <a:lnSpc>
                <a:spcPts val="4759"/>
              </a:lnSpc>
            </a:pPr>
            <a:endParaRPr lang="en-US" sz="3399">
              <a:solidFill>
                <a:srgbClr val="545454"/>
              </a:solidFill>
              <a:latin typeface="Times New Roman Bold"/>
            </a:endParaRPr>
          </a:p>
          <a:p>
            <a:pPr>
              <a:lnSpc>
                <a:spcPts val="4759"/>
              </a:lnSpc>
            </a:pPr>
            <a:r>
              <a:rPr lang="en-US" sz="3399">
                <a:solidFill>
                  <a:srgbClr val="545454"/>
                </a:solidFill>
                <a:latin typeface="Times New Roman Bold"/>
              </a:rPr>
              <a:t> </a:t>
            </a:r>
          </a:p>
        </p:txBody>
      </p:sp>
      <p:grpSp>
        <p:nvGrpSpPr>
          <p:cNvPr id="3" name="Group 3"/>
          <p:cNvGrpSpPr/>
          <p:nvPr/>
        </p:nvGrpSpPr>
        <p:grpSpPr>
          <a:xfrm>
            <a:off x="1028700" y="2241135"/>
            <a:ext cx="3676184" cy="3676184"/>
            <a:chOff x="0" y="0"/>
            <a:chExt cx="4901579" cy="4901579"/>
          </a:xfrm>
        </p:grpSpPr>
        <p:sp>
          <p:nvSpPr>
            <p:cNvPr id="4" name="Freeform 4"/>
            <p:cNvSpPr/>
            <p:nvPr/>
          </p:nvSpPr>
          <p:spPr>
            <a:xfrm>
              <a:off x="0" y="0"/>
              <a:ext cx="4901579" cy="4901579"/>
            </a:xfrm>
            <a:custGeom>
              <a:avLst/>
              <a:gdLst/>
              <a:ahLst/>
              <a:cxnLst/>
              <a:rect l="l" t="t" r="r" b="b"/>
              <a:pathLst>
                <a:path w="4901579" h="4901579">
                  <a:moveTo>
                    <a:pt x="0" y="0"/>
                  </a:moveTo>
                  <a:lnTo>
                    <a:pt x="4901579" y="0"/>
                  </a:lnTo>
                  <a:lnTo>
                    <a:pt x="4901579" y="4901579"/>
                  </a:lnTo>
                  <a:lnTo>
                    <a:pt x="0" y="49015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 name="Freeform 5"/>
          <p:cNvSpPr/>
          <p:nvPr/>
        </p:nvSpPr>
        <p:spPr>
          <a:xfrm>
            <a:off x="919046" y="6172200"/>
            <a:ext cx="3895492" cy="3895492"/>
          </a:xfrm>
          <a:custGeom>
            <a:avLst/>
            <a:gdLst/>
            <a:ahLst/>
            <a:cxnLst/>
            <a:rect l="l" t="t" r="r" b="b"/>
            <a:pathLst>
              <a:path w="3895492" h="3895492">
                <a:moveTo>
                  <a:pt x="0" y="0"/>
                </a:moveTo>
                <a:lnTo>
                  <a:pt x="3895492" y="0"/>
                </a:lnTo>
                <a:lnTo>
                  <a:pt x="3895492" y="3895492"/>
                </a:lnTo>
                <a:lnTo>
                  <a:pt x="0" y="38954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2579689" y="873349"/>
            <a:ext cx="13874445" cy="891536"/>
          </a:xfrm>
          <a:prstGeom prst="rect">
            <a:avLst/>
          </a:prstGeom>
        </p:spPr>
        <p:txBody>
          <a:bodyPr lIns="0" tIns="0" rIns="0" bIns="0" rtlCol="0" anchor="t">
            <a:spAutoFit/>
          </a:bodyPr>
          <a:lstStyle/>
          <a:p>
            <a:pPr algn="ctr">
              <a:lnSpc>
                <a:spcPts val="6239"/>
              </a:lnSpc>
            </a:pPr>
            <a:r>
              <a:rPr lang="en-US" sz="7799" spc="101">
                <a:solidFill>
                  <a:srgbClr val="545454"/>
                </a:solidFill>
                <a:latin typeface="Wedges"/>
              </a:rPr>
              <a:t>PAGES TO WATCH   </a:t>
            </a:r>
          </a:p>
        </p:txBody>
      </p:sp>
      <p:sp>
        <p:nvSpPr>
          <p:cNvPr id="7" name="TextBox 7"/>
          <p:cNvSpPr txBox="1"/>
          <p:nvPr/>
        </p:nvSpPr>
        <p:spPr>
          <a:xfrm>
            <a:off x="5865162" y="3489312"/>
            <a:ext cx="10588972" cy="589915"/>
          </a:xfrm>
          <a:prstGeom prst="rect">
            <a:avLst/>
          </a:prstGeom>
        </p:spPr>
        <p:txBody>
          <a:bodyPr lIns="0" tIns="0" rIns="0" bIns="0" rtlCol="0" anchor="t">
            <a:spAutoFit/>
          </a:bodyPr>
          <a:lstStyle/>
          <a:p>
            <a:pPr algn="ctr">
              <a:lnSpc>
                <a:spcPts val="4759"/>
              </a:lnSpc>
            </a:pPr>
            <a:r>
              <a:rPr lang="en-US" sz="3399">
                <a:solidFill>
                  <a:srgbClr val="545454"/>
                </a:solidFill>
                <a:latin typeface="Public Sans Bold"/>
              </a:rPr>
              <a:t>University of Kentucky Animal Validation Webpage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2"/>
          <p:cNvSpPr txBox="1"/>
          <p:nvPr/>
        </p:nvSpPr>
        <p:spPr>
          <a:xfrm>
            <a:off x="2206777" y="571500"/>
            <a:ext cx="13874445" cy="1691425"/>
          </a:xfrm>
          <a:prstGeom prst="rect">
            <a:avLst/>
          </a:prstGeom>
        </p:spPr>
        <p:txBody>
          <a:bodyPr lIns="0" tIns="0" rIns="0" bIns="0" rtlCol="0" anchor="t">
            <a:spAutoFit/>
          </a:bodyPr>
          <a:lstStyle/>
          <a:p>
            <a:pPr algn="ctr">
              <a:lnSpc>
                <a:spcPts val="6239"/>
              </a:lnSpc>
            </a:pPr>
            <a:r>
              <a:rPr lang="en-US" sz="7799" spc="101" dirty="0">
                <a:solidFill>
                  <a:srgbClr val="545454"/>
                </a:solidFill>
                <a:latin typeface="Wedges"/>
              </a:rPr>
              <a:t>6 Tips for bringing projects home   </a:t>
            </a:r>
          </a:p>
        </p:txBody>
      </p:sp>
      <p:sp>
        <p:nvSpPr>
          <p:cNvPr id="3" name="TextBox 3"/>
          <p:cNvSpPr txBox="1"/>
          <p:nvPr/>
        </p:nvSpPr>
        <p:spPr>
          <a:xfrm>
            <a:off x="249551" y="1574800"/>
            <a:ext cx="17788898" cy="5603457"/>
          </a:xfrm>
          <a:prstGeom prst="rect">
            <a:avLst/>
          </a:prstGeom>
        </p:spPr>
        <p:txBody>
          <a:bodyPr lIns="0" tIns="0" rIns="0" bIns="0" rtlCol="0" anchor="t">
            <a:spAutoFit/>
          </a:bodyPr>
          <a:lstStyle/>
          <a:p>
            <a:pPr>
              <a:lnSpc>
                <a:spcPts val="4899"/>
              </a:lnSpc>
            </a:pPr>
            <a:endParaRPr dirty="0"/>
          </a:p>
          <a:p>
            <a:pPr marL="514350" indent="-514350">
              <a:lnSpc>
                <a:spcPts val="4899"/>
              </a:lnSpc>
              <a:buAutoNum type="arabicPeriod"/>
            </a:pPr>
            <a:r>
              <a:rPr lang="en-US" sz="3499" dirty="0">
                <a:solidFill>
                  <a:srgbClr val="545454"/>
                </a:solidFill>
                <a:latin typeface="Times New Roman"/>
              </a:rPr>
              <a:t>Clean and disinfect EVERYTHING in the barn and bringing animals home. </a:t>
            </a:r>
          </a:p>
          <a:p>
            <a:pPr marL="514350" indent="-514350">
              <a:lnSpc>
                <a:spcPts val="4899"/>
              </a:lnSpc>
              <a:buAutoNum type="arabicPeriod"/>
            </a:pPr>
            <a:r>
              <a:rPr lang="en-US" sz="3499" dirty="0">
                <a:solidFill>
                  <a:srgbClr val="545454"/>
                </a:solidFill>
                <a:latin typeface="Times New Roman"/>
              </a:rPr>
              <a:t>Give them a couple days to settle into their new environment before starting your daily routine. </a:t>
            </a:r>
          </a:p>
          <a:p>
            <a:pPr marL="514350" indent="-514350">
              <a:lnSpc>
                <a:spcPts val="4899"/>
              </a:lnSpc>
              <a:buAutoNum type="arabicPeriod"/>
            </a:pPr>
            <a:r>
              <a:rPr lang="en-US" sz="3499" dirty="0">
                <a:solidFill>
                  <a:srgbClr val="545454"/>
                </a:solidFill>
                <a:latin typeface="Times New Roman"/>
              </a:rPr>
              <a:t>Have all supplies purchased. Ask you breeder what they are feeding to make for an easy transition. </a:t>
            </a:r>
          </a:p>
          <a:p>
            <a:pPr marL="514350" indent="-514350">
              <a:lnSpc>
                <a:spcPts val="4899"/>
              </a:lnSpc>
              <a:buAutoNum type="arabicPeriod"/>
            </a:pPr>
            <a:r>
              <a:rPr lang="en-US" sz="3499" dirty="0">
                <a:solidFill>
                  <a:srgbClr val="545454"/>
                </a:solidFill>
                <a:latin typeface="Times New Roman"/>
              </a:rPr>
              <a:t>Start looking at show schedules to plan your show outings. </a:t>
            </a:r>
            <a:r>
              <a:rPr lang="en-US" sz="3499" dirty="0">
                <a:solidFill>
                  <a:srgbClr val="545454"/>
                </a:solidFill>
                <a:latin typeface="Times New Roman"/>
                <a:hlinkClick r:id="rId2"/>
              </a:rPr>
              <a:t>KDA Show Schedule </a:t>
            </a:r>
            <a:endParaRPr lang="en-US" sz="3499" dirty="0">
              <a:solidFill>
                <a:srgbClr val="545454"/>
              </a:solidFill>
              <a:latin typeface="Times New Roman"/>
            </a:endParaRPr>
          </a:p>
          <a:p>
            <a:pPr marL="514350" indent="-514350">
              <a:lnSpc>
                <a:spcPts val="4899"/>
              </a:lnSpc>
              <a:buAutoNum type="arabicPeriod"/>
            </a:pPr>
            <a:r>
              <a:rPr lang="en-US" sz="3499" dirty="0">
                <a:solidFill>
                  <a:srgbClr val="545454"/>
                </a:solidFill>
                <a:latin typeface="Times New Roman"/>
              </a:rPr>
              <a:t>With your family… Write down your yearly goals and a plan to make them happen. </a:t>
            </a:r>
          </a:p>
          <a:p>
            <a:pPr marL="514350" indent="-514350">
              <a:lnSpc>
                <a:spcPts val="4899"/>
              </a:lnSpc>
              <a:buAutoNum type="arabicPeriod"/>
            </a:pPr>
            <a:r>
              <a:rPr lang="en-US" sz="3499" dirty="0">
                <a:solidFill>
                  <a:srgbClr val="545454"/>
                </a:solidFill>
                <a:latin typeface="Times New Roman"/>
              </a:rPr>
              <a:t>Make sure your barn temperature is comfortable and eliminate any drafts. </a:t>
            </a:r>
          </a:p>
          <a:p>
            <a:pPr>
              <a:lnSpc>
                <a:spcPts val="4899"/>
              </a:lnSpc>
            </a:pPr>
            <a:r>
              <a:rPr lang="en-US" sz="3499" dirty="0">
                <a:solidFill>
                  <a:srgbClr val="545454"/>
                </a:solidFill>
                <a:latin typeface="Times New Roman"/>
              </a:rPr>
              <a:t> </a:t>
            </a:r>
          </a:p>
        </p:txBody>
      </p:sp>
    </p:spTree>
    <p:extLst>
      <p:ext uri="{BB962C8B-B14F-4D97-AF65-F5344CB8AC3E}">
        <p14:creationId xmlns:p14="http://schemas.microsoft.com/office/powerpoint/2010/main" val="147892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787180" y="1152525"/>
            <a:ext cx="16713639" cy="1711833"/>
          </a:xfrm>
          <a:prstGeom prst="rect">
            <a:avLst/>
          </a:prstGeom>
        </p:spPr>
        <p:txBody>
          <a:bodyPr lIns="0" tIns="0" rIns="0" bIns="0" rtlCol="0" anchor="t">
            <a:spAutoFit/>
          </a:bodyPr>
          <a:lstStyle/>
          <a:p>
            <a:pPr algn="ctr">
              <a:lnSpc>
                <a:spcPts val="6666"/>
              </a:lnSpc>
            </a:pPr>
            <a:r>
              <a:rPr lang="en-US" sz="6600" spc="217">
                <a:solidFill>
                  <a:srgbClr val="545454"/>
                </a:solidFill>
                <a:latin typeface="DM Serif Display"/>
              </a:rPr>
              <a:t>I’VE BOUGHT MY PROJECT ANIMALS. NOW WHAT? </a:t>
            </a:r>
          </a:p>
        </p:txBody>
      </p:sp>
      <p:sp>
        <p:nvSpPr>
          <p:cNvPr id="3" name="TextBox 3"/>
          <p:cNvSpPr txBox="1"/>
          <p:nvPr/>
        </p:nvSpPr>
        <p:spPr>
          <a:xfrm>
            <a:off x="1285889" y="3747367"/>
            <a:ext cx="14801810" cy="4833111"/>
          </a:xfrm>
          <a:prstGeom prst="rect">
            <a:avLst/>
          </a:prstGeom>
        </p:spPr>
        <p:txBody>
          <a:bodyPr lIns="0" tIns="0" rIns="0" bIns="0" rtlCol="0" anchor="t">
            <a:spAutoFit/>
          </a:bodyPr>
          <a:lstStyle/>
          <a:p>
            <a:pPr marL="1180985" lvl="1" indent="-590493" algn="just">
              <a:lnSpc>
                <a:spcPts val="7658"/>
              </a:lnSpc>
              <a:buFont typeface="Arial"/>
              <a:buChar char="•"/>
            </a:pPr>
            <a:r>
              <a:rPr lang="en-US" sz="5470" spc="71">
                <a:solidFill>
                  <a:srgbClr val="545454"/>
                </a:solidFill>
                <a:latin typeface="Public Sans Bold"/>
              </a:rPr>
              <a:t>Complete a Premises ID Request Form </a:t>
            </a:r>
          </a:p>
          <a:p>
            <a:pPr marL="1180985" lvl="1" indent="-590493" algn="just">
              <a:lnSpc>
                <a:spcPts val="7658"/>
              </a:lnSpc>
              <a:buFont typeface="Arial"/>
              <a:buChar char="•"/>
            </a:pPr>
            <a:r>
              <a:rPr lang="en-US" sz="5470" spc="71">
                <a:solidFill>
                  <a:srgbClr val="545454"/>
                </a:solidFill>
                <a:latin typeface="Public Sans Bold"/>
              </a:rPr>
              <a:t>Sign up for a Validation Site</a:t>
            </a:r>
          </a:p>
          <a:p>
            <a:pPr marL="1180985" lvl="1" indent="-590493" algn="just">
              <a:lnSpc>
                <a:spcPts val="7658"/>
              </a:lnSpc>
              <a:buFont typeface="Arial"/>
              <a:buChar char="•"/>
            </a:pPr>
            <a:r>
              <a:rPr lang="en-US" sz="5470" spc="71">
                <a:solidFill>
                  <a:srgbClr val="545454"/>
                </a:solidFill>
                <a:latin typeface="Public Sans Bold"/>
              </a:rPr>
              <a:t>Complete a Validation Form </a:t>
            </a:r>
          </a:p>
          <a:p>
            <a:pPr marL="1180985" lvl="1" indent="-590493" algn="just">
              <a:lnSpc>
                <a:spcPts val="7658"/>
              </a:lnSpc>
              <a:buFont typeface="Arial"/>
              <a:buChar char="•"/>
            </a:pPr>
            <a:r>
              <a:rPr lang="en-US" sz="5470" spc="71">
                <a:solidFill>
                  <a:srgbClr val="545454"/>
                </a:solidFill>
                <a:latin typeface="Public Sans Bold"/>
              </a:rPr>
              <a:t>Hold Harmless Agreement</a:t>
            </a:r>
          </a:p>
          <a:p>
            <a:pPr marL="1180985" lvl="1" indent="-590493" algn="just">
              <a:lnSpc>
                <a:spcPts val="7658"/>
              </a:lnSpc>
              <a:buFont typeface="Arial"/>
              <a:buChar char="•"/>
            </a:pPr>
            <a:r>
              <a:rPr lang="en-US" sz="5470" spc="71">
                <a:solidFill>
                  <a:srgbClr val="545454"/>
                </a:solidFill>
                <a:latin typeface="Public Sans Bold"/>
              </a:rPr>
              <a:t>Attend Validation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FC4C0"/>
        </a:solidFill>
        <a:effectLst/>
      </p:bgPr>
    </p:bg>
    <p:spTree>
      <p:nvGrpSpPr>
        <p:cNvPr id="1" name=""/>
        <p:cNvGrpSpPr/>
        <p:nvPr/>
      </p:nvGrpSpPr>
      <p:grpSpPr>
        <a:xfrm>
          <a:off x="0" y="0"/>
          <a:ext cx="0" cy="0"/>
          <a:chOff x="0" y="0"/>
          <a:chExt cx="0" cy="0"/>
        </a:xfrm>
      </p:grpSpPr>
      <p:sp>
        <p:nvSpPr>
          <p:cNvPr id="2" name="TextBox 2"/>
          <p:cNvSpPr txBox="1"/>
          <p:nvPr/>
        </p:nvSpPr>
        <p:spPr>
          <a:xfrm>
            <a:off x="2534673" y="1285875"/>
            <a:ext cx="13218655" cy="744856"/>
          </a:xfrm>
          <a:prstGeom prst="rect">
            <a:avLst/>
          </a:prstGeom>
        </p:spPr>
        <p:txBody>
          <a:bodyPr lIns="0" tIns="0" rIns="0" bIns="0" rtlCol="0" anchor="t">
            <a:spAutoFit/>
          </a:bodyPr>
          <a:lstStyle/>
          <a:p>
            <a:pPr algn="ctr">
              <a:lnSpc>
                <a:spcPts val="5280"/>
              </a:lnSpc>
            </a:pPr>
            <a:r>
              <a:rPr lang="en-US" sz="6600" u="sng" spc="85" dirty="0">
                <a:solidFill>
                  <a:srgbClr val="545454"/>
                </a:solidFill>
                <a:latin typeface="DM Serif Display"/>
                <a:hlinkClick r:id="rId2" tooltip="https://afs.ca.uky.edu/sites/afs.ca.uky.edu/files/Livestock%20Exhibitor-%20Premises%20ID%20Request%20Form%202024.pdf"/>
              </a:rPr>
              <a:t>PREMISES ID REQUEST FORM </a:t>
            </a:r>
          </a:p>
        </p:txBody>
      </p:sp>
      <p:grpSp>
        <p:nvGrpSpPr>
          <p:cNvPr id="3" name="Group 3"/>
          <p:cNvGrpSpPr/>
          <p:nvPr/>
        </p:nvGrpSpPr>
        <p:grpSpPr>
          <a:xfrm>
            <a:off x="6158074" y="3073883"/>
            <a:ext cx="5409850" cy="5409850"/>
            <a:chOff x="0" y="0"/>
            <a:chExt cx="7213133" cy="7213133"/>
          </a:xfrm>
        </p:grpSpPr>
        <p:sp>
          <p:nvSpPr>
            <p:cNvPr id="4" name="Freeform 4"/>
            <p:cNvSpPr/>
            <p:nvPr/>
          </p:nvSpPr>
          <p:spPr>
            <a:xfrm>
              <a:off x="0" y="0"/>
              <a:ext cx="7213133" cy="7213133"/>
            </a:xfrm>
            <a:custGeom>
              <a:avLst/>
              <a:gdLst/>
              <a:ahLst/>
              <a:cxnLst/>
              <a:rect l="l" t="t" r="r" b="b"/>
              <a:pathLst>
                <a:path w="7213133" h="7213133">
                  <a:moveTo>
                    <a:pt x="0" y="0"/>
                  </a:moveTo>
                  <a:lnTo>
                    <a:pt x="7213133" y="0"/>
                  </a:lnTo>
                  <a:lnTo>
                    <a:pt x="7213133" y="7213133"/>
                  </a:lnTo>
                  <a:lnTo>
                    <a:pt x="0" y="72131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265540" y="1442294"/>
            <a:ext cx="11506543" cy="8584657"/>
          </a:xfrm>
          <a:custGeom>
            <a:avLst/>
            <a:gdLst/>
            <a:ahLst/>
            <a:cxnLst/>
            <a:rect l="l" t="t" r="r" b="b"/>
            <a:pathLst>
              <a:path w="11506543" h="8584657">
                <a:moveTo>
                  <a:pt x="0" y="0"/>
                </a:moveTo>
                <a:lnTo>
                  <a:pt x="11506543" y="0"/>
                </a:lnTo>
                <a:lnTo>
                  <a:pt x="11506543" y="8584657"/>
                </a:lnTo>
                <a:lnTo>
                  <a:pt x="0" y="8584657"/>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768635" y="550829"/>
            <a:ext cx="10750729" cy="744856"/>
          </a:xfrm>
          <a:prstGeom prst="rect">
            <a:avLst/>
          </a:prstGeom>
        </p:spPr>
        <p:txBody>
          <a:bodyPr lIns="0" tIns="0" rIns="0" bIns="0" rtlCol="0" anchor="t">
            <a:spAutoFit/>
          </a:bodyPr>
          <a:lstStyle/>
          <a:p>
            <a:pPr algn="ctr">
              <a:lnSpc>
                <a:spcPts val="5280"/>
              </a:lnSpc>
            </a:pPr>
            <a:r>
              <a:rPr lang="en-US" sz="6600" u="sng" spc="85">
                <a:solidFill>
                  <a:srgbClr val="545454"/>
                </a:solidFill>
                <a:latin typeface="DM Serif Display"/>
                <a:hlinkClick r:id="rId3" tooltip="https://afs.ca.uky.edu/sites/afs.ca.uky.edu/files/2024_LivestockValidationSites.pdf"/>
              </a:rPr>
              <a:t>VALIDATION SITES</a:t>
            </a:r>
            <a:r>
              <a:rPr lang="en-US" sz="6600" spc="85">
                <a:solidFill>
                  <a:srgbClr val="545454"/>
                </a:solidFill>
                <a:latin typeface="DM Serif Display"/>
              </a:rPr>
              <a:t> </a:t>
            </a:r>
          </a:p>
        </p:txBody>
      </p:sp>
      <p:grpSp>
        <p:nvGrpSpPr>
          <p:cNvPr id="4" name="Group 4"/>
          <p:cNvGrpSpPr/>
          <p:nvPr/>
        </p:nvGrpSpPr>
        <p:grpSpPr>
          <a:xfrm>
            <a:off x="11411578" y="3428189"/>
            <a:ext cx="4114800" cy="4114800"/>
            <a:chOff x="0" y="0"/>
            <a:chExt cx="5486400" cy="5486400"/>
          </a:xfrm>
        </p:grpSpPr>
        <p:sp>
          <p:nvSpPr>
            <p:cNvPr id="5" name="Freeform 5"/>
            <p:cNvSpPr/>
            <p:nvPr/>
          </p:nvSpPr>
          <p:spPr>
            <a:xfrm>
              <a:off x="0"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FC4C0"/>
        </a:solidFill>
        <a:effectLst/>
      </p:bgPr>
    </p:bg>
    <p:spTree>
      <p:nvGrpSpPr>
        <p:cNvPr id="1" name=""/>
        <p:cNvGrpSpPr/>
        <p:nvPr/>
      </p:nvGrpSpPr>
      <p:grpSpPr>
        <a:xfrm>
          <a:off x="0" y="0"/>
          <a:ext cx="0" cy="0"/>
          <a:chOff x="0" y="0"/>
          <a:chExt cx="0" cy="0"/>
        </a:xfrm>
      </p:grpSpPr>
      <p:sp>
        <p:nvSpPr>
          <p:cNvPr id="2" name="TextBox 2"/>
          <p:cNvSpPr txBox="1"/>
          <p:nvPr/>
        </p:nvSpPr>
        <p:spPr>
          <a:xfrm>
            <a:off x="3807264" y="1323975"/>
            <a:ext cx="10673472" cy="891536"/>
          </a:xfrm>
          <a:prstGeom prst="rect">
            <a:avLst/>
          </a:prstGeom>
        </p:spPr>
        <p:txBody>
          <a:bodyPr lIns="0" tIns="0" rIns="0" bIns="0" rtlCol="0" anchor="t">
            <a:spAutoFit/>
          </a:bodyPr>
          <a:lstStyle/>
          <a:p>
            <a:pPr>
              <a:lnSpc>
                <a:spcPts val="6239"/>
              </a:lnSpc>
            </a:pPr>
            <a:r>
              <a:rPr lang="en-US" sz="7799" spc="101">
                <a:solidFill>
                  <a:srgbClr val="545454"/>
                </a:solidFill>
                <a:latin typeface="DM Serif Display"/>
              </a:rPr>
              <a:t>VALIDATION SIGN UPS </a:t>
            </a:r>
          </a:p>
        </p:txBody>
      </p:sp>
      <p:sp>
        <p:nvSpPr>
          <p:cNvPr id="3" name="TextBox 3"/>
          <p:cNvSpPr txBox="1"/>
          <p:nvPr/>
        </p:nvSpPr>
        <p:spPr>
          <a:xfrm>
            <a:off x="1642174" y="3306376"/>
            <a:ext cx="5507906" cy="1252664"/>
          </a:xfrm>
          <a:prstGeom prst="rect">
            <a:avLst/>
          </a:prstGeom>
        </p:spPr>
        <p:txBody>
          <a:bodyPr lIns="0" tIns="0" rIns="0" bIns="0" rtlCol="0" anchor="t">
            <a:spAutoFit/>
          </a:bodyPr>
          <a:lstStyle/>
          <a:p>
            <a:pPr algn="ctr">
              <a:lnSpc>
                <a:spcPts val="10230"/>
              </a:lnSpc>
            </a:pPr>
            <a:r>
              <a:rPr lang="en-US" sz="7307" u="sng">
                <a:solidFill>
                  <a:srgbClr val="545454"/>
                </a:solidFill>
                <a:latin typeface="TT Hoves"/>
                <a:hlinkClick r:id="rId2" tooltip="https://docs.google.com/forms/d/e/1FAIpQLScfnHxKAn8Y3LpvGT0vQh5-wSLkmx-Q7KzDu-98gLXMHQGedA/viewform"/>
              </a:rPr>
              <a:t>Small Animal</a:t>
            </a:r>
            <a:r>
              <a:rPr lang="en-US" sz="7307">
                <a:solidFill>
                  <a:srgbClr val="545454"/>
                </a:solidFill>
                <a:latin typeface="TT Hoves"/>
              </a:rPr>
              <a:t> </a:t>
            </a:r>
          </a:p>
        </p:txBody>
      </p:sp>
      <p:grpSp>
        <p:nvGrpSpPr>
          <p:cNvPr id="4" name="Group 4"/>
          <p:cNvGrpSpPr/>
          <p:nvPr/>
        </p:nvGrpSpPr>
        <p:grpSpPr>
          <a:xfrm>
            <a:off x="2150749" y="5143500"/>
            <a:ext cx="4114800" cy="4114800"/>
            <a:chOff x="0" y="0"/>
            <a:chExt cx="5486400" cy="5486400"/>
          </a:xfrm>
        </p:grpSpPr>
        <p:sp>
          <p:nvSpPr>
            <p:cNvPr id="5" name="Freeform 5"/>
            <p:cNvSpPr/>
            <p:nvPr/>
          </p:nvSpPr>
          <p:spPr>
            <a:xfrm>
              <a:off x="0"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6" name="TextBox 6"/>
          <p:cNvSpPr txBox="1"/>
          <p:nvPr/>
        </p:nvSpPr>
        <p:spPr>
          <a:xfrm>
            <a:off x="12567160" y="3315901"/>
            <a:ext cx="2116708" cy="1243076"/>
          </a:xfrm>
          <a:prstGeom prst="rect">
            <a:avLst/>
          </a:prstGeom>
        </p:spPr>
        <p:txBody>
          <a:bodyPr lIns="0" tIns="0" rIns="0" bIns="0" rtlCol="0" anchor="t">
            <a:spAutoFit/>
          </a:bodyPr>
          <a:lstStyle/>
          <a:p>
            <a:pPr algn="ctr">
              <a:lnSpc>
                <a:spcPts val="10234"/>
              </a:lnSpc>
            </a:pPr>
            <a:r>
              <a:rPr lang="en-US" sz="7310" u="sng">
                <a:solidFill>
                  <a:srgbClr val="545454"/>
                </a:solidFill>
                <a:latin typeface="TT Hoves"/>
                <a:hlinkClick r:id="rId5" tooltip="https://docs.google.com/forms/d/e/1FAIpQLSchL39v_atx2P9C-Ic4s9scg5i-6FcwB4xKLqV2rutWBuKyOg/viewform"/>
              </a:rPr>
              <a:t>Beef</a:t>
            </a:r>
            <a:r>
              <a:rPr lang="en-US" sz="7310">
                <a:solidFill>
                  <a:srgbClr val="545454"/>
                </a:solidFill>
                <a:latin typeface="TT Hoves"/>
              </a:rPr>
              <a:t> </a:t>
            </a:r>
          </a:p>
        </p:txBody>
      </p:sp>
      <p:grpSp>
        <p:nvGrpSpPr>
          <p:cNvPr id="7" name="Group 7"/>
          <p:cNvGrpSpPr/>
          <p:nvPr/>
        </p:nvGrpSpPr>
        <p:grpSpPr>
          <a:xfrm>
            <a:off x="11568114" y="5143500"/>
            <a:ext cx="4114800" cy="4114800"/>
            <a:chOff x="0" y="0"/>
            <a:chExt cx="5486400" cy="5486400"/>
          </a:xfrm>
        </p:grpSpPr>
        <p:sp>
          <p:nvSpPr>
            <p:cNvPr id="8" name="Freeform 8"/>
            <p:cNvSpPr/>
            <p:nvPr/>
          </p:nvSpPr>
          <p:spPr>
            <a:xfrm>
              <a:off x="0"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2152457" y="2102928"/>
            <a:ext cx="13983086" cy="0"/>
          </a:xfrm>
          <a:prstGeom prst="line">
            <a:avLst/>
          </a:prstGeom>
          <a:ln w="38100" cap="rnd">
            <a:solidFill>
              <a:srgbClr val="556D70"/>
            </a:solidFill>
            <a:prstDash val="solid"/>
            <a:headEnd type="none" w="sm" len="sm"/>
            <a:tailEnd type="none" w="sm" len="sm"/>
          </a:ln>
        </p:spPr>
        <p:txBody>
          <a:bodyPr/>
          <a:lstStyle/>
          <a:p>
            <a:endParaRPr lang="en-US"/>
          </a:p>
        </p:txBody>
      </p:sp>
      <p:sp>
        <p:nvSpPr>
          <p:cNvPr id="3" name="AutoShape 3"/>
          <p:cNvSpPr/>
          <p:nvPr/>
        </p:nvSpPr>
        <p:spPr>
          <a:xfrm>
            <a:off x="1008808" y="9258300"/>
            <a:ext cx="16250492" cy="0"/>
          </a:xfrm>
          <a:prstGeom prst="line">
            <a:avLst/>
          </a:prstGeom>
          <a:ln w="28575" cap="rnd">
            <a:solidFill>
              <a:srgbClr val="545454"/>
            </a:solidFill>
            <a:prstDash val="solid"/>
            <a:headEnd type="none" w="sm" len="sm"/>
            <a:tailEnd type="none" w="sm" len="sm"/>
          </a:ln>
        </p:spPr>
        <p:txBody>
          <a:bodyPr/>
          <a:lstStyle/>
          <a:p>
            <a:endParaRPr lang="en-US"/>
          </a:p>
        </p:txBody>
      </p:sp>
      <p:grpSp>
        <p:nvGrpSpPr>
          <p:cNvPr id="4" name="Group 4"/>
          <p:cNvGrpSpPr/>
          <p:nvPr/>
        </p:nvGrpSpPr>
        <p:grpSpPr>
          <a:xfrm>
            <a:off x="1028700" y="4385216"/>
            <a:ext cx="3463295" cy="3463295"/>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45454"/>
            </a:solidFill>
          </p:spPr>
          <p:txBody>
            <a:bodyPr/>
            <a:lstStyle/>
            <a:p>
              <a:endParaRPr lang="en-US"/>
            </a:p>
          </p:txBody>
        </p:sp>
      </p:grpSp>
      <p:sp>
        <p:nvSpPr>
          <p:cNvPr id="6" name="TextBox 6"/>
          <p:cNvSpPr txBox="1"/>
          <p:nvPr/>
        </p:nvSpPr>
        <p:spPr>
          <a:xfrm>
            <a:off x="4567989" y="817053"/>
            <a:ext cx="9961267" cy="1000125"/>
          </a:xfrm>
          <a:prstGeom prst="rect">
            <a:avLst/>
          </a:prstGeom>
        </p:spPr>
        <p:txBody>
          <a:bodyPr lIns="0" tIns="0" rIns="0" bIns="0" rtlCol="0" anchor="t">
            <a:spAutoFit/>
          </a:bodyPr>
          <a:lstStyle/>
          <a:p>
            <a:pPr algn="ctr">
              <a:lnSpc>
                <a:spcPts val="7500"/>
              </a:lnSpc>
            </a:pPr>
            <a:r>
              <a:rPr lang="en-US" sz="7500" spc="345">
                <a:solidFill>
                  <a:srgbClr val="545454"/>
                </a:solidFill>
                <a:latin typeface="DM Serif Display"/>
              </a:rPr>
              <a:t>Validation Forms </a:t>
            </a:r>
          </a:p>
        </p:txBody>
      </p:sp>
      <p:sp>
        <p:nvSpPr>
          <p:cNvPr id="7" name="TextBox 7"/>
          <p:cNvSpPr txBox="1"/>
          <p:nvPr/>
        </p:nvSpPr>
        <p:spPr>
          <a:xfrm>
            <a:off x="16359264" y="9451586"/>
            <a:ext cx="900036" cy="273685"/>
          </a:xfrm>
          <a:prstGeom prst="rect">
            <a:avLst/>
          </a:prstGeom>
        </p:spPr>
        <p:txBody>
          <a:bodyPr lIns="0" tIns="0" rIns="0" bIns="0" rtlCol="0" anchor="t">
            <a:spAutoFit/>
          </a:bodyPr>
          <a:lstStyle/>
          <a:p>
            <a:pPr algn="r">
              <a:lnSpc>
                <a:spcPts val="2240"/>
              </a:lnSpc>
            </a:pPr>
            <a:r>
              <a:rPr lang="en-US" sz="1600" spc="20">
                <a:solidFill>
                  <a:srgbClr val="545454"/>
                </a:solidFill>
                <a:latin typeface="Public Sans"/>
              </a:rPr>
              <a:t>7</a:t>
            </a:r>
          </a:p>
        </p:txBody>
      </p:sp>
      <p:grpSp>
        <p:nvGrpSpPr>
          <p:cNvPr id="8" name="Group 8"/>
          <p:cNvGrpSpPr/>
          <p:nvPr/>
        </p:nvGrpSpPr>
        <p:grpSpPr>
          <a:xfrm>
            <a:off x="5295514" y="4385216"/>
            <a:ext cx="3463295" cy="3463295"/>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56D70"/>
            </a:solidFill>
          </p:spPr>
          <p:txBody>
            <a:bodyPr/>
            <a:lstStyle/>
            <a:p>
              <a:endParaRPr lang="en-US"/>
            </a:p>
          </p:txBody>
        </p:sp>
      </p:grpSp>
      <p:grpSp>
        <p:nvGrpSpPr>
          <p:cNvPr id="10" name="Group 10"/>
          <p:cNvGrpSpPr/>
          <p:nvPr/>
        </p:nvGrpSpPr>
        <p:grpSpPr>
          <a:xfrm>
            <a:off x="9540468" y="4385216"/>
            <a:ext cx="3463295" cy="3463295"/>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FC4C0"/>
            </a:solidFill>
          </p:spPr>
          <p:txBody>
            <a:bodyPr/>
            <a:lstStyle/>
            <a:p>
              <a:endParaRPr lang="en-US"/>
            </a:p>
          </p:txBody>
        </p:sp>
      </p:grpSp>
      <p:grpSp>
        <p:nvGrpSpPr>
          <p:cNvPr id="12" name="Group 12"/>
          <p:cNvGrpSpPr/>
          <p:nvPr/>
        </p:nvGrpSpPr>
        <p:grpSpPr>
          <a:xfrm>
            <a:off x="13796005" y="4385216"/>
            <a:ext cx="3463295" cy="3463295"/>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9D9D9"/>
            </a:solidFill>
          </p:spPr>
          <p:txBody>
            <a:bodyPr/>
            <a:lstStyle/>
            <a:p>
              <a:endParaRPr lang="en-US"/>
            </a:p>
          </p:txBody>
        </p:sp>
      </p:grpSp>
      <p:sp>
        <p:nvSpPr>
          <p:cNvPr id="14" name="TextBox 14"/>
          <p:cNvSpPr txBox="1"/>
          <p:nvPr/>
        </p:nvSpPr>
        <p:spPr>
          <a:xfrm>
            <a:off x="5422009" y="3718536"/>
            <a:ext cx="3210305" cy="397510"/>
          </a:xfrm>
          <a:prstGeom prst="rect">
            <a:avLst/>
          </a:prstGeom>
        </p:spPr>
        <p:txBody>
          <a:bodyPr lIns="0" tIns="0" rIns="0" bIns="0" rtlCol="0" anchor="t">
            <a:spAutoFit/>
          </a:bodyPr>
          <a:lstStyle/>
          <a:p>
            <a:pPr algn="ctr">
              <a:lnSpc>
                <a:spcPts val="2900"/>
              </a:lnSpc>
            </a:pPr>
            <a:r>
              <a:rPr lang="en-US" sz="2900" u="sng">
                <a:solidFill>
                  <a:srgbClr val="545454"/>
                </a:solidFill>
                <a:latin typeface="Public Sans Bold"/>
                <a:hlinkClick r:id="rId2" tooltip="https://afs.ca.uky.edu/sites/afs.ca.uky.edu/files/2024%20Market%20Goats%20Validation%20Form.pdf"/>
              </a:rPr>
              <a:t>GOAT</a:t>
            </a:r>
          </a:p>
        </p:txBody>
      </p:sp>
      <p:sp>
        <p:nvSpPr>
          <p:cNvPr id="15" name="TextBox 15"/>
          <p:cNvSpPr txBox="1"/>
          <p:nvPr/>
        </p:nvSpPr>
        <p:spPr>
          <a:xfrm>
            <a:off x="1155195" y="3718536"/>
            <a:ext cx="3210305" cy="397510"/>
          </a:xfrm>
          <a:prstGeom prst="rect">
            <a:avLst/>
          </a:prstGeom>
        </p:spPr>
        <p:txBody>
          <a:bodyPr lIns="0" tIns="0" rIns="0" bIns="0" rtlCol="0" anchor="t">
            <a:spAutoFit/>
          </a:bodyPr>
          <a:lstStyle/>
          <a:p>
            <a:pPr algn="ctr">
              <a:lnSpc>
                <a:spcPts val="2900"/>
              </a:lnSpc>
            </a:pPr>
            <a:r>
              <a:rPr lang="en-US" sz="2900" u="sng">
                <a:solidFill>
                  <a:srgbClr val="545454"/>
                </a:solidFill>
                <a:latin typeface="Public Sans Bold"/>
                <a:hlinkClick r:id="rId3" tooltip="https://afs.ca.uky.edu/sites/afs.ca.uky.edu/files/2024%20Sheep%20Validation%20Form.pdf"/>
              </a:rPr>
              <a:t>SHEEP</a:t>
            </a:r>
          </a:p>
        </p:txBody>
      </p:sp>
      <p:sp>
        <p:nvSpPr>
          <p:cNvPr id="16" name="TextBox 16"/>
          <p:cNvSpPr txBox="1"/>
          <p:nvPr/>
        </p:nvSpPr>
        <p:spPr>
          <a:xfrm>
            <a:off x="9666963" y="3718536"/>
            <a:ext cx="3210305" cy="397510"/>
          </a:xfrm>
          <a:prstGeom prst="rect">
            <a:avLst/>
          </a:prstGeom>
        </p:spPr>
        <p:txBody>
          <a:bodyPr lIns="0" tIns="0" rIns="0" bIns="0" rtlCol="0" anchor="t">
            <a:spAutoFit/>
          </a:bodyPr>
          <a:lstStyle/>
          <a:p>
            <a:pPr algn="ctr">
              <a:lnSpc>
                <a:spcPts val="2900"/>
              </a:lnSpc>
            </a:pPr>
            <a:r>
              <a:rPr lang="en-US" sz="2900" u="sng">
                <a:solidFill>
                  <a:srgbClr val="545454"/>
                </a:solidFill>
                <a:latin typeface="Public Sans Bold"/>
                <a:hlinkClick r:id="rId4" tooltip="https://afs.ca.uky.edu/sites/afs.ca.uky.edu/files/2024%20Swine%20Validation%20Form.pdf"/>
              </a:rPr>
              <a:t>SWINE</a:t>
            </a:r>
          </a:p>
        </p:txBody>
      </p:sp>
      <p:sp>
        <p:nvSpPr>
          <p:cNvPr id="17" name="TextBox 17"/>
          <p:cNvSpPr txBox="1"/>
          <p:nvPr/>
        </p:nvSpPr>
        <p:spPr>
          <a:xfrm>
            <a:off x="13796005" y="3718536"/>
            <a:ext cx="3210305" cy="397510"/>
          </a:xfrm>
          <a:prstGeom prst="rect">
            <a:avLst/>
          </a:prstGeom>
        </p:spPr>
        <p:txBody>
          <a:bodyPr lIns="0" tIns="0" rIns="0" bIns="0" rtlCol="0" anchor="t">
            <a:spAutoFit/>
          </a:bodyPr>
          <a:lstStyle/>
          <a:p>
            <a:pPr algn="ctr">
              <a:lnSpc>
                <a:spcPts val="2900"/>
              </a:lnSpc>
            </a:pPr>
            <a:r>
              <a:rPr lang="en-US" sz="2900" u="sng">
                <a:solidFill>
                  <a:srgbClr val="545454"/>
                </a:solidFill>
                <a:latin typeface="Public Sans Bold"/>
                <a:hlinkClick r:id="rId5" tooltip="https://afs.ca.uky.edu/sites/afs.ca.uky.edu/files/2024%20Market%20Steers%20and%20Heifers%20Validation%20Form.pdf"/>
              </a:rPr>
              <a:t>BEEF</a:t>
            </a:r>
          </a:p>
        </p:txBody>
      </p:sp>
      <p:grpSp>
        <p:nvGrpSpPr>
          <p:cNvPr id="18" name="Group 18"/>
          <p:cNvGrpSpPr/>
          <p:nvPr/>
        </p:nvGrpSpPr>
        <p:grpSpPr>
          <a:xfrm>
            <a:off x="5303752" y="4385216"/>
            <a:ext cx="3455058" cy="3455058"/>
            <a:chOff x="0" y="0"/>
            <a:chExt cx="4606743" cy="4606743"/>
          </a:xfrm>
        </p:grpSpPr>
        <p:sp>
          <p:nvSpPr>
            <p:cNvPr id="19" name="Freeform 19"/>
            <p:cNvSpPr/>
            <p:nvPr/>
          </p:nvSpPr>
          <p:spPr>
            <a:xfrm>
              <a:off x="0" y="0"/>
              <a:ext cx="4606743" cy="4606743"/>
            </a:xfrm>
            <a:custGeom>
              <a:avLst/>
              <a:gdLst/>
              <a:ahLst/>
              <a:cxnLst/>
              <a:rect l="l" t="t" r="r" b="b"/>
              <a:pathLst>
                <a:path w="4606743" h="4606743">
                  <a:moveTo>
                    <a:pt x="0" y="0"/>
                  </a:moveTo>
                  <a:lnTo>
                    <a:pt x="4606743" y="0"/>
                  </a:lnTo>
                  <a:lnTo>
                    <a:pt x="4606743" y="4606743"/>
                  </a:lnTo>
                  <a:lnTo>
                    <a:pt x="0" y="46067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20" name="Group 20"/>
          <p:cNvGrpSpPr/>
          <p:nvPr/>
        </p:nvGrpSpPr>
        <p:grpSpPr>
          <a:xfrm>
            <a:off x="1008808" y="4385216"/>
            <a:ext cx="3463295" cy="3463295"/>
            <a:chOff x="0" y="0"/>
            <a:chExt cx="4617727" cy="4617727"/>
          </a:xfrm>
        </p:grpSpPr>
        <p:sp>
          <p:nvSpPr>
            <p:cNvPr id="21" name="Freeform 21"/>
            <p:cNvSpPr/>
            <p:nvPr/>
          </p:nvSpPr>
          <p:spPr>
            <a:xfrm>
              <a:off x="0" y="0"/>
              <a:ext cx="4617727" cy="4617727"/>
            </a:xfrm>
            <a:custGeom>
              <a:avLst/>
              <a:gdLst/>
              <a:ahLst/>
              <a:cxnLst/>
              <a:rect l="l" t="t" r="r" b="b"/>
              <a:pathLst>
                <a:path w="4617727" h="4617727">
                  <a:moveTo>
                    <a:pt x="0" y="0"/>
                  </a:moveTo>
                  <a:lnTo>
                    <a:pt x="4617727" y="0"/>
                  </a:lnTo>
                  <a:lnTo>
                    <a:pt x="4617727" y="4617727"/>
                  </a:lnTo>
                  <a:lnTo>
                    <a:pt x="0" y="46177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grpSp>
        <p:nvGrpSpPr>
          <p:cNvPr id="22" name="Group 22"/>
          <p:cNvGrpSpPr/>
          <p:nvPr/>
        </p:nvGrpSpPr>
        <p:grpSpPr>
          <a:xfrm>
            <a:off x="9558909" y="4350382"/>
            <a:ext cx="3444854" cy="3444854"/>
            <a:chOff x="0" y="0"/>
            <a:chExt cx="4593138" cy="4593138"/>
          </a:xfrm>
        </p:grpSpPr>
        <p:sp>
          <p:nvSpPr>
            <p:cNvPr id="23" name="Freeform 23"/>
            <p:cNvSpPr/>
            <p:nvPr/>
          </p:nvSpPr>
          <p:spPr>
            <a:xfrm>
              <a:off x="0" y="0"/>
              <a:ext cx="4593138" cy="4593138"/>
            </a:xfrm>
            <a:custGeom>
              <a:avLst/>
              <a:gdLst/>
              <a:ahLst/>
              <a:cxnLst/>
              <a:rect l="l" t="t" r="r" b="b"/>
              <a:pathLst>
                <a:path w="4593138" h="4593138">
                  <a:moveTo>
                    <a:pt x="0" y="0"/>
                  </a:moveTo>
                  <a:lnTo>
                    <a:pt x="4593138" y="0"/>
                  </a:lnTo>
                  <a:lnTo>
                    <a:pt x="4593138" y="4593138"/>
                  </a:lnTo>
                  <a:lnTo>
                    <a:pt x="0" y="45931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grpSp>
        <p:nvGrpSpPr>
          <p:cNvPr id="24" name="Group 24"/>
          <p:cNvGrpSpPr/>
          <p:nvPr/>
        </p:nvGrpSpPr>
        <p:grpSpPr>
          <a:xfrm>
            <a:off x="13784813" y="4385216"/>
            <a:ext cx="3455058" cy="3455058"/>
            <a:chOff x="0" y="0"/>
            <a:chExt cx="4606743" cy="4606743"/>
          </a:xfrm>
        </p:grpSpPr>
        <p:sp>
          <p:nvSpPr>
            <p:cNvPr id="25" name="Freeform 25"/>
            <p:cNvSpPr/>
            <p:nvPr/>
          </p:nvSpPr>
          <p:spPr>
            <a:xfrm>
              <a:off x="0" y="0"/>
              <a:ext cx="4606743" cy="4606743"/>
            </a:xfrm>
            <a:custGeom>
              <a:avLst/>
              <a:gdLst/>
              <a:ahLst/>
              <a:cxnLst/>
              <a:rect l="l" t="t" r="r" b="b"/>
              <a:pathLst>
                <a:path w="4606743" h="4606743">
                  <a:moveTo>
                    <a:pt x="0" y="0"/>
                  </a:moveTo>
                  <a:lnTo>
                    <a:pt x="4606743" y="0"/>
                  </a:lnTo>
                  <a:lnTo>
                    <a:pt x="4606743" y="4606743"/>
                  </a:lnTo>
                  <a:lnTo>
                    <a:pt x="0" y="46067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FC4C0"/>
        </a:solidFill>
        <a:effectLst/>
      </p:bgPr>
    </p:bg>
    <p:spTree>
      <p:nvGrpSpPr>
        <p:cNvPr id="1" name=""/>
        <p:cNvGrpSpPr/>
        <p:nvPr/>
      </p:nvGrpSpPr>
      <p:grpSpPr>
        <a:xfrm>
          <a:off x="0" y="0"/>
          <a:ext cx="0" cy="0"/>
          <a:chOff x="0" y="0"/>
          <a:chExt cx="0" cy="0"/>
        </a:xfrm>
      </p:grpSpPr>
      <p:sp>
        <p:nvSpPr>
          <p:cNvPr id="2" name="TextBox 2"/>
          <p:cNvSpPr txBox="1"/>
          <p:nvPr/>
        </p:nvSpPr>
        <p:spPr>
          <a:xfrm>
            <a:off x="2206778" y="1641629"/>
            <a:ext cx="13874445" cy="891536"/>
          </a:xfrm>
          <a:prstGeom prst="rect">
            <a:avLst/>
          </a:prstGeom>
        </p:spPr>
        <p:txBody>
          <a:bodyPr lIns="0" tIns="0" rIns="0" bIns="0" rtlCol="0" anchor="t">
            <a:spAutoFit/>
          </a:bodyPr>
          <a:lstStyle/>
          <a:p>
            <a:pPr>
              <a:lnSpc>
                <a:spcPts val="6239"/>
              </a:lnSpc>
            </a:pPr>
            <a:r>
              <a:rPr lang="en-US" sz="7799" u="sng" spc="101">
                <a:solidFill>
                  <a:srgbClr val="545454"/>
                </a:solidFill>
                <a:latin typeface="DM Serif Display"/>
                <a:hlinkClick r:id="rId2" tooltip="https://afs.ca.uky.edu/sites/afs.ca.uky.edu/files/Hold%20Harmless%20Agreement%202024.pdf"/>
              </a:rPr>
              <a:t>HOLD HARMLESS AGREEMENT</a:t>
            </a:r>
            <a:r>
              <a:rPr lang="en-US" sz="7799" spc="101">
                <a:solidFill>
                  <a:srgbClr val="545454"/>
                </a:solidFill>
                <a:latin typeface="DM Serif Display"/>
              </a:rPr>
              <a:t> </a:t>
            </a:r>
          </a:p>
        </p:txBody>
      </p:sp>
      <p:grpSp>
        <p:nvGrpSpPr>
          <p:cNvPr id="3" name="Group 3"/>
          <p:cNvGrpSpPr/>
          <p:nvPr/>
        </p:nvGrpSpPr>
        <p:grpSpPr>
          <a:xfrm>
            <a:off x="5944268" y="3037230"/>
            <a:ext cx="6399464" cy="6399464"/>
            <a:chOff x="0" y="0"/>
            <a:chExt cx="8532618" cy="8532618"/>
          </a:xfrm>
        </p:grpSpPr>
        <p:sp>
          <p:nvSpPr>
            <p:cNvPr id="4" name="Freeform 4"/>
            <p:cNvSpPr/>
            <p:nvPr/>
          </p:nvSpPr>
          <p:spPr>
            <a:xfrm>
              <a:off x="0" y="0"/>
              <a:ext cx="8532618" cy="8532618"/>
            </a:xfrm>
            <a:custGeom>
              <a:avLst/>
              <a:gdLst/>
              <a:ahLst/>
              <a:cxnLst/>
              <a:rect l="l" t="t" r="r" b="b"/>
              <a:pathLst>
                <a:path w="8532618" h="8532618">
                  <a:moveTo>
                    <a:pt x="0" y="0"/>
                  </a:moveTo>
                  <a:lnTo>
                    <a:pt x="8532618" y="0"/>
                  </a:lnTo>
                  <a:lnTo>
                    <a:pt x="8532618" y="8532618"/>
                  </a:lnTo>
                  <a:lnTo>
                    <a:pt x="0" y="85326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206778" y="2569393"/>
            <a:ext cx="13874445" cy="5611495"/>
          </a:xfrm>
          <a:prstGeom prst="rect">
            <a:avLst/>
          </a:prstGeom>
        </p:spPr>
        <p:txBody>
          <a:bodyPr lIns="0" tIns="0" rIns="0" bIns="0" rtlCol="0" anchor="t">
            <a:spAutoFit/>
          </a:bodyPr>
          <a:lstStyle/>
          <a:p>
            <a:pPr algn="ctr">
              <a:lnSpc>
                <a:spcPts val="7279"/>
              </a:lnSpc>
            </a:pPr>
            <a:r>
              <a:rPr lang="en-US" sz="5199">
                <a:solidFill>
                  <a:srgbClr val="545454"/>
                </a:solidFill>
                <a:latin typeface="Times New Roman"/>
              </a:rPr>
              <a:t>A representative from the Kentucky Department of Agriculture Shows and Fairs and Livestock Health Department will be there to assist in Tagging and Pulling DNA. </a:t>
            </a:r>
          </a:p>
          <a:p>
            <a:pPr>
              <a:lnSpc>
                <a:spcPts val="7279"/>
              </a:lnSpc>
            </a:pPr>
            <a:endParaRPr lang="en-US" sz="5199">
              <a:solidFill>
                <a:srgbClr val="545454"/>
              </a:solidFill>
              <a:latin typeface="Times New Roman"/>
            </a:endParaRPr>
          </a:p>
          <a:p>
            <a:pPr algn="ctr">
              <a:lnSpc>
                <a:spcPts val="7279"/>
              </a:lnSpc>
            </a:pPr>
            <a:r>
              <a:rPr lang="en-US" sz="5199">
                <a:solidFill>
                  <a:srgbClr val="545454"/>
                </a:solidFill>
                <a:latin typeface="Times New Roman"/>
              </a:rPr>
              <a:t>Taggers and Pliers will be provided. </a:t>
            </a:r>
          </a:p>
        </p:txBody>
      </p:sp>
      <p:sp>
        <p:nvSpPr>
          <p:cNvPr id="3" name="TextBox 3"/>
          <p:cNvSpPr txBox="1"/>
          <p:nvPr/>
        </p:nvSpPr>
        <p:spPr>
          <a:xfrm>
            <a:off x="2206778" y="1114358"/>
            <a:ext cx="13874445" cy="891536"/>
          </a:xfrm>
          <a:prstGeom prst="rect">
            <a:avLst/>
          </a:prstGeom>
        </p:spPr>
        <p:txBody>
          <a:bodyPr lIns="0" tIns="0" rIns="0" bIns="0" rtlCol="0" anchor="t">
            <a:spAutoFit/>
          </a:bodyPr>
          <a:lstStyle/>
          <a:p>
            <a:pPr algn="ctr">
              <a:lnSpc>
                <a:spcPts val="6239"/>
              </a:lnSpc>
            </a:pPr>
            <a:r>
              <a:rPr lang="en-US" sz="7799" u="sng" spc="101">
                <a:solidFill>
                  <a:srgbClr val="545454"/>
                </a:solidFill>
                <a:latin typeface="DM Serif Display"/>
              </a:rPr>
              <a:t>ATTEND VALIDATION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FC4C0"/>
        </a:solidFill>
        <a:effectLst/>
      </p:bgPr>
    </p:bg>
    <p:spTree>
      <p:nvGrpSpPr>
        <p:cNvPr id="1" name=""/>
        <p:cNvGrpSpPr/>
        <p:nvPr/>
      </p:nvGrpSpPr>
      <p:grpSpPr>
        <a:xfrm>
          <a:off x="0" y="0"/>
          <a:ext cx="0" cy="0"/>
          <a:chOff x="0" y="0"/>
          <a:chExt cx="0" cy="0"/>
        </a:xfrm>
      </p:grpSpPr>
      <p:sp>
        <p:nvSpPr>
          <p:cNvPr id="2" name="TextBox 2"/>
          <p:cNvSpPr txBox="1"/>
          <p:nvPr/>
        </p:nvSpPr>
        <p:spPr>
          <a:xfrm>
            <a:off x="767577" y="1682983"/>
            <a:ext cx="16752845" cy="7847965"/>
          </a:xfrm>
          <a:prstGeom prst="rect">
            <a:avLst/>
          </a:prstGeom>
        </p:spPr>
        <p:txBody>
          <a:bodyPr lIns="0" tIns="0" rIns="0" bIns="0" rtlCol="0" anchor="t">
            <a:spAutoFit/>
          </a:bodyPr>
          <a:lstStyle/>
          <a:p>
            <a:pPr algn="ctr">
              <a:lnSpc>
                <a:spcPts val="4759"/>
              </a:lnSpc>
            </a:pPr>
            <a:r>
              <a:rPr lang="en-US" sz="3399">
                <a:solidFill>
                  <a:srgbClr val="000000"/>
                </a:solidFill>
                <a:latin typeface="Times New Roman"/>
              </a:rPr>
              <a:t>All 4-H/FFA market steers, market heifers, market lambs, market hogs, and market goats that will participate in market livestock shows in Kentucky (i.e., County Fairs, District Shows, Junior Livestock Expos, Kentucky State Fair, etc.) </a:t>
            </a:r>
            <a:r>
              <a:rPr lang="en-US" sz="3399">
                <a:solidFill>
                  <a:srgbClr val="000000"/>
                </a:solidFill>
                <a:latin typeface="Times New Roman Bold"/>
              </a:rPr>
              <a:t>must be tagged with Radio Frequency Identification (R.F.I.D.) tags.</a:t>
            </a:r>
            <a:r>
              <a:rPr lang="en-US" sz="3399">
                <a:solidFill>
                  <a:srgbClr val="000000"/>
                </a:solidFill>
                <a:latin typeface="Times New Roman"/>
              </a:rPr>
              <a:t> The </a:t>
            </a:r>
            <a:r>
              <a:rPr lang="en-US" sz="3399">
                <a:solidFill>
                  <a:srgbClr val="000000"/>
                </a:solidFill>
                <a:latin typeface="Times New Roman Bold"/>
              </a:rPr>
              <a:t>R.F.I.D. tag number will be used as the Kentucky Uniform Identification Program (K.U.I.P.) number</a:t>
            </a:r>
            <a:r>
              <a:rPr lang="en-US" sz="3399">
                <a:solidFill>
                  <a:srgbClr val="000000"/>
                </a:solidFill>
                <a:latin typeface="Times New Roman"/>
              </a:rPr>
              <a:t>. </a:t>
            </a:r>
          </a:p>
          <a:p>
            <a:pPr algn="ctr">
              <a:lnSpc>
                <a:spcPts val="4759"/>
              </a:lnSpc>
            </a:pPr>
            <a:endParaRPr lang="en-US" sz="3399">
              <a:solidFill>
                <a:srgbClr val="000000"/>
              </a:solidFill>
              <a:latin typeface="Times New Roman"/>
            </a:endParaRPr>
          </a:p>
          <a:p>
            <a:pPr algn="ctr">
              <a:lnSpc>
                <a:spcPts val="4759"/>
              </a:lnSpc>
            </a:pPr>
            <a:endParaRPr lang="en-US" sz="3399">
              <a:solidFill>
                <a:srgbClr val="000000"/>
              </a:solidFill>
              <a:latin typeface="Times New Roman"/>
            </a:endParaRPr>
          </a:p>
          <a:p>
            <a:pPr algn="ctr">
              <a:lnSpc>
                <a:spcPts val="4759"/>
              </a:lnSpc>
            </a:pPr>
            <a:endParaRPr lang="en-US" sz="3399">
              <a:solidFill>
                <a:srgbClr val="000000"/>
              </a:solidFill>
              <a:latin typeface="Times New Roman"/>
            </a:endParaRPr>
          </a:p>
          <a:p>
            <a:pPr algn="ctr">
              <a:lnSpc>
                <a:spcPts val="4759"/>
              </a:lnSpc>
            </a:pPr>
            <a:endParaRPr lang="en-US" sz="3399">
              <a:solidFill>
                <a:srgbClr val="000000"/>
              </a:solidFill>
              <a:latin typeface="Times New Roman"/>
            </a:endParaRPr>
          </a:p>
          <a:p>
            <a:pPr algn="ctr">
              <a:lnSpc>
                <a:spcPts val="4759"/>
              </a:lnSpc>
            </a:pPr>
            <a:endParaRPr lang="en-US" sz="3399">
              <a:solidFill>
                <a:srgbClr val="000000"/>
              </a:solidFill>
              <a:latin typeface="Times New Roman"/>
            </a:endParaRPr>
          </a:p>
          <a:p>
            <a:pPr algn="ctr">
              <a:lnSpc>
                <a:spcPts val="4759"/>
              </a:lnSpc>
            </a:pPr>
            <a:endParaRPr lang="en-US" sz="3399">
              <a:solidFill>
                <a:srgbClr val="000000"/>
              </a:solidFill>
              <a:latin typeface="Times New Roman"/>
            </a:endParaRPr>
          </a:p>
          <a:p>
            <a:pPr algn="ctr">
              <a:lnSpc>
                <a:spcPts val="4759"/>
              </a:lnSpc>
            </a:pPr>
            <a:r>
              <a:rPr lang="en-US" sz="3399">
                <a:solidFill>
                  <a:srgbClr val="000000"/>
                </a:solidFill>
                <a:latin typeface="Times New Roman"/>
              </a:rPr>
              <a:t>In addition, to be eligible for participation in the Kentucky State Fair, market steers, market lambs, market hogs, and market goats </a:t>
            </a:r>
            <a:r>
              <a:rPr lang="en-US" sz="3399">
                <a:solidFill>
                  <a:srgbClr val="000000"/>
                </a:solidFill>
                <a:latin typeface="Times New Roman Bold"/>
              </a:rPr>
              <a:t>must have samples collected for DNA testing. </a:t>
            </a:r>
          </a:p>
        </p:txBody>
      </p:sp>
      <p:sp>
        <p:nvSpPr>
          <p:cNvPr id="3" name="Freeform 3"/>
          <p:cNvSpPr/>
          <p:nvPr/>
        </p:nvSpPr>
        <p:spPr>
          <a:xfrm>
            <a:off x="7826540" y="4809031"/>
            <a:ext cx="3160790" cy="3160790"/>
          </a:xfrm>
          <a:custGeom>
            <a:avLst/>
            <a:gdLst/>
            <a:ahLst/>
            <a:cxnLst/>
            <a:rect l="l" t="t" r="r" b="b"/>
            <a:pathLst>
              <a:path w="3160790" h="3160790">
                <a:moveTo>
                  <a:pt x="0" y="0"/>
                </a:moveTo>
                <a:lnTo>
                  <a:pt x="3160790" y="0"/>
                </a:lnTo>
                <a:lnTo>
                  <a:pt x="3160790" y="3160789"/>
                </a:lnTo>
                <a:lnTo>
                  <a:pt x="0" y="3160789"/>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2206778" y="730569"/>
            <a:ext cx="13874445" cy="891536"/>
          </a:xfrm>
          <a:prstGeom prst="rect">
            <a:avLst/>
          </a:prstGeom>
        </p:spPr>
        <p:txBody>
          <a:bodyPr lIns="0" tIns="0" rIns="0" bIns="0" rtlCol="0" anchor="t">
            <a:spAutoFit/>
          </a:bodyPr>
          <a:lstStyle/>
          <a:p>
            <a:pPr algn="ctr">
              <a:lnSpc>
                <a:spcPts val="6239"/>
              </a:lnSpc>
            </a:pPr>
            <a:r>
              <a:rPr lang="en-US" sz="7799" spc="101">
                <a:solidFill>
                  <a:srgbClr val="545454"/>
                </a:solidFill>
                <a:latin typeface="DM Serif Display"/>
              </a:rPr>
              <a:t>TAGGING AND DNA SAMPLING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632</Words>
  <Application>Microsoft Macintosh PowerPoint</Application>
  <PresentationFormat>Custom</PresentationFormat>
  <Paragraphs>68</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Brittany</vt:lpstr>
      <vt:lpstr>Wedges</vt:lpstr>
      <vt:lpstr>Times New Roman</vt:lpstr>
      <vt:lpstr>Public Sans Bold</vt:lpstr>
      <vt:lpstr>Public Sans</vt:lpstr>
      <vt:lpstr>DM Serif Display</vt:lpstr>
      <vt:lpstr>Calibri</vt:lpstr>
      <vt:lpstr>DM Sans</vt:lpstr>
      <vt:lpstr>TT Hoves</vt:lpstr>
      <vt:lpstr>Times New Roman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Livestock Validation</dc:title>
  <cp:lastModifiedBy>Graves, Taylor E.</cp:lastModifiedBy>
  <cp:revision>5</cp:revision>
  <cp:lastPrinted>2024-02-20T15:33:18Z</cp:lastPrinted>
  <dcterms:created xsi:type="dcterms:W3CDTF">2006-08-16T00:00:00Z</dcterms:created>
  <dcterms:modified xsi:type="dcterms:W3CDTF">2024-02-27T19:59:26Z</dcterms:modified>
  <dc:identifier>DAF9R6xVkfI</dc:identifier>
</cp:coreProperties>
</file>